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01" r:id="rId2"/>
    <p:sldId id="721" r:id="rId3"/>
    <p:sldId id="521" r:id="rId4"/>
    <p:sldId id="667" r:id="rId5"/>
    <p:sldId id="570" r:id="rId6"/>
    <p:sldId id="640" r:id="rId7"/>
    <p:sldId id="642" r:id="rId8"/>
    <p:sldId id="643" r:id="rId9"/>
    <p:sldId id="645" r:id="rId10"/>
    <p:sldId id="644" r:id="rId11"/>
    <p:sldId id="653" r:id="rId12"/>
    <p:sldId id="654" r:id="rId13"/>
    <p:sldId id="655" r:id="rId14"/>
    <p:sldId id="665" r:id="rId15"/>
    <p:sldId id="646" r:id="rId16"/>
    <p:sldId id="647" r:id="rId17"/>
    <p:sldId id="648" r:id="rId18"/>
    <p:sldId id="649" r:id="rId19"/>
    <p:sldId id="650" r:id="rId20"/>
    <p:sldId id="651" r:id="rId21"/>
    <p:sldId id="652" r:id="rId22"/>
    <p:sldId id="641" r:id="rId23"/>
    <p:sldId id="659" r:id="rId24"/>
    <p:sldId id="660" r:id="rId25"/>
    <p:sldId id="669" r:id="rId26"/>
    <p:sldId id="662" r:id="rId27"/>
    <p:sldId id="663" r:id="rId28"/>
    <p:sldId id="699" r:id="rId29"/>
    <p:sldId id="700" r:id="rId30"/>
    <p:sldId id="661" r:id="rId31"/>
    <p:sldId id="673" r:id="rId32"/>
    <p:sldId id="674" r:id="rId33"/>
    <p:sldId id="675" r:id="rId34"/>
    <p:sldId id="676" r:id="rId35"/>
    <p:sldId id="677" r:id="rId36"/>
    <p:sldId id="680" r:id="rId37"/>
    <p:sldId id="683" r:id="rId38"/>
    <p:sldId id="724" r:id="rId39"/>
    <p:sldId id="694" r:id="rId40"/>
    <p:sldId id="696" r:id="rId41"/>
    <p:sldId id="695" r:id="rId42"/>
    <p:sldId id="692" r:id="rId43"/>
    <p:sldId id="678" r:id="rId44"/>
    <p:sldId id="686" r:id="rId45"/>
    <p:sldId id="687" r:id="rId46"/>
    <p:sldId id="691" r:id="rId47"/>
    <p:sldId id="689" r:id="rId48"/>
    <p:sldId id="701" r:id="rId49"/>
    <p:sldId id="702" r:id="rId50"/>
    <p:sldId id="704" r:id="rId51"/>
    <p:sldId id="705" r:id="rId52"/>
    <p:sldId id="709" r:id="rId53"/>
    <p:sldId id="710" r:id="rId54"/>
    <p:sldId id="711" r:id="rId55"/>
    <p:sldId id="722" r:id="rId56"/>
    <p:sldId id="715" r:id="rId57"/>
    <p:sldId id="716" r:id="rId58"/>
    <p:sldId id="717" r:id="rId59"/>
    <p:sldId id="719" r:id="rId60"/>
    <p:sldId id="723" r:id="rId61"/>
  </p:sldIdLst>
  <p:sldSz cx="9144000" cy="5143500" type="screen16x9"/>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00" autoAdjust="0"/>
    <p:restoredTop sz="95160" autoAdjust="0"/>
  </p:normalViewPr>
  <p:slideViewPr>
    <p:cSldViewPr snapToGrid="0">
      <p:cViewPr>
        <p:scale>
          <a:sx n="100" d="100"/>
          <a:sy n="100" d="100"/>
        </p:scale>
        <p:origin x="953" y="1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6.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0.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3.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image" Target="../media/image81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9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81.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ksakalli.github.io/2017/07/17/network-centrality-measures-and-their-visualization.html"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en-US" altLang="zh-CN" sz="3600" dirty="0">
                <a:solidFill>
                  <a:schemeClr val="bg1"/>
                </a:solidFill>
                <a:latin typeface="微软雅黑" panose="020B0503020204020204" pitchFamily="34" charset="-122"/>
                <a:ea typeface="微软雅黑" panose="020B0503020204020204" pitchFamily="34" charset="-122"/>
              </a:rPr>
              <a:t>Page rank</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假设已有结点</a:t>
                </a:r>
                <a:r>
                  <a:rPr lang="en-US" altLang="zh-CN" dirty="0"/>
                  <a:t>A, B, C, D</a:t>
                </a:r>
                <a:r>
                  <a:rPr lang="zh-CN" altLang="en-US" dirty="0"/>
                  <a:t>的初始</a:t>
                </a:r>
                <a:r>
                  <a:rPr lang="en-US" altLang="zh-CN" dirty="0"/>
                  <a:t>page rank</a:t>
                </a:r>
                <a:r>
                  <a:rPr lang="zh-CN" altLang="en-US" dirty="0"/>
                  <a:t>为</a:t>
                </a:r>
                <a:endParaRPr lang="en-US" altLang="zh-CN" dirty="0"/>
              </a:p>
              <a:p>
                <a:pPr lvl="1"/>
                <a14:m>
                  <m:oMath xmlns:m="http://schemas.openxmlformats.org/officeDocument/2006/math">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b="0" i="1" baseline="-25000" dirty="0" smtClean="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4</m:t>
                              </m:r>
                              <m:r>
                                <m:rPr>
                                  <m:nor/>
                                </m:rPr>
                                <a:rPr lang="en-US" altLang="zh-CN" baseline="-25000" dirty="0"/>
                                <m:t> </m:t>
                              </m:r>
                            </m:e>
                          </m:mr>
                        </m:m>
                      </m:e>
                    </m:d>
                  </m:oMath>
                </a14:m>
                <a:endParaRPr lang="en-US" altLang="zh-CN" dirty="0"/>
              </a:p>
              <a:p>
                <a:pPr lvl="1"/>
                <a:endParaRPr lang="en-US" altLang="zh-CN" dirty="0"/>
              </a:p>
              <a:p>
                <a:pPr lvl="1"/>
                <a:r>
                  <a:rPr lang="zh-CN" altLang="en-US" dirty="0"/>
                  <a:t>利用矩阵乘法进行</a:t>
                </a:r>
                <a:r>
                  <a:rPr lang="en-US" altLang="zh-CN" dirty="0"/>
                  <a:t>Page Rank</a:t>
                </a:r>
                <a:r>
                  <a:rPr lang="zh-CN" altLang="en-US" dirty="0"/>
                  <a:t>值的迭代结算</a:t>
                </a:r>
                <a:endParaRPr lang="en-US" altLang="zh-CN" dirty="0"/>
              </a:p>
              <a:p>
                <a:pPr lvl="1"/>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lang="en-US" altLang="zh-CN" dirty="0"/>
                  <a:t> = </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𝑀</m:t>
                        </m:r>
                      </m:e>
                      <m:sup>
                        <m:r>
                          <a:rPr lang="en-US" altLang="zh-CN" i="1" dirty="0">
                            <a:latin typeface="Cambria Math" panose="02040503050406030204" pitchFamily="18" charset="0"/>
                          </a:rPr>
                          <m:t>−1</m:t>
                        </m:r>
                      </m:sup>
                    </m:sSup>
                    <m:r>
                      <a:rPr lang="en-US" altLang="zh-CN" i="1" dirty="0">
                        <a:latin typeface="Cambria Math" charset="0"/>
                      </a:rPr>
                      <m:t>𝐴</m:t>
                    </m:r>
                  </m:oMath>
                </a14:m>
                <a:endParaRPr lang="en-US" altLang="zh-CN" dirty="0"/>
              </a:p>
              <a:p>
                <a:pPr lvl="1"/>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endParaRPr lang="en-US" altLang="zh-CN" dirty="0"/>
              </a:p>
              <a:p>
                <a:pPr lvl="1"/>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b="0" i="1" baseline="-25000" dirty="0" smtClean="0">
                                  <a:latin typeface="Cambria Math" panose="02040503050406030204" pitchFamily="18" charset="0"/>
                                </a:rPr>
                                <m:t>4</m:t>
                              </m:r>
                              <m:r>
                                <m:rPr>
                                  <m:nor/>
                                </m:rPr>
                                <a:rPr lang="en-US" altLang="zh-CN" baseline="-25000" dirty="0"/>
                                <m:t> </m:t>
                              </m:r>
                            </m:e>
                            <m:e>
                              <m:r>
                                <a:rPr lang="en-US" altLang="zh-CN" i="1" dirty="0">
                                  <a:latin typeface="Cambria Math" charset="0"/>
                                </a:rPr>
                                <m:t>𝑝</m:t>
                              </m:r>
                              <m:r>
                                <a:rPr lang="en-US" altLang="zh-CN" b="0" i="1" baseline="-25000" dirty="0" smtClean="0">
                                  <a:latin typeface="Cambria Math" panose="02040503050406030204" pitchFamily="18" charset="0"/>
                                </a:rPr>
                                <m:t>1</m:t>
                              </m:r>
                              <m:r>
                                <m:rPr>
                                  <m:nor/>
                                </m:rPr>
                                <a:rPr lang="en-US" altLang="zh-CN" baseline="-25000" dirty="0"/>
                                <m:t> </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charset="0"/>
                                </a:rPr>
                                <m:t>𝑝</m:t>
                              </m:r>
                              <m:r>
                                <a:rPr lang="en-US" altLang="zh-CN" b="0" i="1" baseline="-25000" dirty="0" smtClean="0">
                                  <a:latin typeface="Cambria Math" panose="02040503050406030204" pitchFamily="18" charset="0"/>
                                </a:rPr>
                                <m:t>2</m:t>
                              </m:r>
                              <m:r>
                                <m:rPr>
                                  <m:nor/>
                                </m:rPr>
                                <a:rPr lang="en-US" altLang="zh-CN" baseline="-25000" dirty="0"/>
                                <m:t> </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r>
                                <a:rPr lang="en-US" altLang="zh-CN" i="1" dirty="0">
                                  <a:latin typeface="Cambria Math" charset="0"/>
                                </a:rPr>
                                <m:t>𝑝</m:t>
                              </m:r>
                              <m:r>
                                <a:rPr lang="en-US" altLang="zh-CN" i="1" baseline="-25000" dirty="0">
                                  <a:latin typeface="Cambria Math" panose="02040503050406030204" pitchFamily="18" charset="0"/>
                                </a:rPr>
                                <m:t>2</m:t>
                              </m:r>
                            </m:e>
                          </m:mr>
                        </m:m>
                      </m:e>
                    </m:d>
                  </m:oMath>
                </a14:m>
                <a:endParaRPr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234126" y="271788"/>
            <a:ext cx="1881302" cy="1944357"/>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4916466" y="2989615"/>
                <a:ext cx="4106355" cy="1955600"/>
              </a:xfrm>
              <a:prstGeom prst="rect">
                <a:avLst/>
              </a:prstGeom>
              <a:solidFill>
                <a:schemeClr val="accent3">
                  <a:lumMod val="20000"/>
                  <a:lumOff val="80000"/>
                </a:schemeClr>
              </a:solidFill>
              <a:ln>
                <a:solidFill>
                  <a:srgbClr val="C00000"/>
                </a:solidFill>
              </a:ln>
            </p:spPr>
            <p:txBody>
              <a:bodyPr wrap="square">
                <a:spAutoFit/>
              </a:bodyPr>
              <a:lstStyle/>
              <a:p>
                <a:r>
                  <a:rPr lang="zh-CN" altLang="en-US" sz="1600" dirty="0"/>
                  <a:t>看看</a:t>
                </a:r>
                <a14:m>
                  <m:oMath xmlns:m="http://schemas.openxmlformats.org/officeDocument/2006/math">
                    <m:r>
                      <a:rPr lang="zh-CN" altLang="en-US" sz="1600" i="1" dirty="0">
                        <a:latin typeface="Cambria Math" panose="02040503050406030204" pitchFamily="18" charset="0"/>
                      </a:rPr>
                      <m:t>新</m:t>
                    </m:r>
                    <m:r>
                      <a:rPr lang="zh-CN" altLang="en-US" sz="1600" i="1" dirty="0" smtClean="0">
                        <a:latin typeface="Cambria Math" panose="02040503050406030204" pitchFamily="18" charset="0"/>
                      </a:rPr>
                      <m:t>的</m:t>
                    </m:r>
                    <m:r>
                      <a:rPr lang="en-US" altLang="zh-CN" sz="1600" i="1" dirty="0" smtClean="0">
                        <a:latin typeface="Cambria Math" charset="0"/>
                      </a:rPr>
                      <m:t>𝑝</m:t>
                    </m:r>
                    <m:r>
                      <a:rPr lang="en-US" altLang="zh-CN" sz="1600" i="1" baseline="-25000" dirty="0">
                        <a:latin typeface="Cambria Math" panose="02040503050406030204" pitchFamily="18" charset="0"/>
                      </a:rPr>
                      <m:t>1</m:t>
                    </m:r>
                  </m:oMath>
                </a14:m>
                <a:endParaRPr lang="en-US" altLang="zh-CN" sz="1600" i="1" baseline="-25000" dirty="0">
                  <a:latin typeface="Cambria Math" panose="02040503050406030204" pitchFamily="18" charset="0"/>
                </a:endParaRPr>
              </a:p>
              <a:p>
                <a14:m>
                  <m:oMath xmlns:m="http://schemas.openxmlformats.org/officeDocument/2006/math">
                    <m:r>
                      <a:rPr lang="en-US" altLang="zh-CN" sz="1600" b="0" i="1" dirty="0" smtClean="0">
                        <a:latin typeface="Cambria Math" panose="02040503050406030204" pitchFamily="18" charset="0"/>
                      </a:rPr>
                      <m:t>=</m:t>
                    </m:r>
                    <m:r>
                      <a:rPr lang="en-US" altLang="zh-CN" sz="1600" b="1" i="1" dirty="0" smtClean="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𝟏</m:t>
                    </m:r>
                    <m:f>
                      <m:fPr>
                        <m:ctrlPr>
                          <a:rPr lang="en-US" altLang="zh-CN" sz="1600" b="1" i="1" dirty="0" smtClean="0">
                            <a:solidFill>
                              <a:srgbClr val="C00000"/>
                            </a:solidFill>
                            <a:latin typeface="Cambria Math" panose="02040503050406030204" pitchFamily="18" charset="0"/>
                          </a:rPr>
                        </m:ctrlPr>
                      </m:fPr>
                      <m:num>
                        <m:r>
                          <a:rPr lang="en-US" altLang="zh-CN" sz="1600" b="1" i="1" dirty="0" smtClean="0">
                            <a:solidFill>
                              <a:srgbClr val="C00000"/>
                            </a:solidFill>
                            <a:latin typeface="Cambria Math" panose="02040503050406030204" pitchFamily="18" charset="0"/>
                          </a:rPr>
                          <m:t>𝟏</m:t>
                        </m:r>
                      </m:num>
                      <m:den>
                        <m:sSub>
                          <m:sSubPr>
                            <m:ctrlPr>
                              <a:rPr lang="en-US" altLang="zh-CN" sz="1600" b="1" i="1" dirty="0" smtClean="0">
                                <a:solidFill>
                                  <a:srgbClr val="C00000"/>
                                </a:solidFill>
                                <a:latin typeface="Cambria Math" panose="02040503050406030204" pitchFamily="18" charset="0"/>
                              </a:rPr>
                            </m:ctrlPr>
                          </m:sSubPr>
                          <m:e>
                            <m:r>
                              <a:rPr lang="en-US" altLang="zh-CN" sz="1600" b="1" i="1" dirty="0" smtClean="0">
                                <a:solidFill>
                                  <a:srgbClr val="C00000"/>
                                </a:solidFill>
                                <a:latin typeface="Cambria Math" panose="02040503050406030204" pitchFamily="18" charset="0"/>
                              </a:rPr>
                              <m:t>𝒎</m:t>
                            </m:r>
                          </m:e>
                          <m:sub>
                            <m:r>
                              <a:rPr lang="en-US" altLang="zh-CN" sz="1600" b="1" i="1" dirty="0" smtClean="0">
                                <a:solidFill>
                                  <a:srgbClr val="C00000"/>
                                </a:solidFill>
                                <a:latin typeface="Cambria Math" panose="02040503050406030204" pitchFamily="18" charset="0"/>
                              </a:rPr>
                              <m:t>𝟏</m:t>
                            </m:r>
                          </m:sub>
                        </m:sSub>
                      </m:den>
                    </m:f>
                    <m:sSub>
                      <m:sSubPr>
                        <m:ctrlPr>
                          <a:rPr lang="en-US" altLang="zh-CN" sz="1600" b="1" i="1" dirty="0" smtClean="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𝟏𝟏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𝟐</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smtClean="0">
                                <a:solidFill>
                                  <a:srgbClr val="C00000"/>
                                </a:solidFill>
                                <a:latin typeface="Cambria Math" panose="02040503050406030204" pitchFamily="18" charset="0"/>
                              </a:rPr>
                              <m:t>𝟐</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𝟐𝟏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𝟑</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a:solidFill>
                                  <a:srgbClr val="C00000"/>
                                </a:solidFill>
                                <a:latin typeface="Cambria Math" panose="02040503050406030204" pitchFamily="18" charset="0"/>
                              </a:rPr>
                              <m:t>𝟑</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𝟑𝟏</m:t>
                        </m:r>
                      </m:sub>
                    </m:sSub>
                  </m:oMath>
                </a14:m>
                <a:r>
                  <a:rPr lang="en-US" altLang="zh-CN" sz="1600" b="1" dirty="0">
                    <a:solidFill>
                      <a:srgbClr val="C00000"/>
                    </a:solidFill>
                  </a:rPr>
                  <a:t>+</a:t>
                </a:r>
                <a14:m>
                  <m:oMath xmlns:m="http://schemas.openxmlformats.org/officeDocument/2006/math">
                    <m:r>
                      <a:rPr lang="en-US" altLang="zh-CN" sz="1600" b="1" i="1" dirty="0">
                        <a:solidFill>
                          <a:srgbClr val="C00000"/>
                        </a:solidFill>
                        <a:latin typeface="Cambria Math" charset="0"/>
                      </a:rPr>
                      <m:t>𝒑</m:t>
                    </m:r>
                    <m:r>
                      <a:rPr lang="en-US" altLang="zh-CN" sz="1600" b="1" i="1" baseline="-25000" dirty="0">
                        <a:solidFill>
                          <a:srgbClr val="C00000"/>
                        </a:solidFill>
                        <a:latin typeface="Cambria Math" panose="02040503050406030204" pitchFamily="18" charset="0"/>
                      </a:rPr>
                      <m:t>𝟒</m:t>
                    </m:r>
                    <m:f>
                      <m:fPr>
                        <m:ctrlPr>
                          <a:rPr lang="en-US" altLang="zh-CN" sz="1600" b="1" i="1" dirty="0">
                            <a:solidFill>
                              <a:srgbClr val="C00000"/>
                            </a:solidFill>
                            <a:latin typeface="Cambria Math" panose="02040503050406030204" pitchFamily="18" charset="0"/>
                          </a:rPr>
                        </m:ctrlPr>
                      </m:fPr>
                      <m:num>
                        <m:r>
                          <a:rPr lang="en-US" altLang="zh-CN" sz="1600" b="1" i="1" dirty="0">
                            <a:solidFill>
                              <a:srgbClr val="C00000"/>
                            </a:solidFill>
                            <a:latin typeface="Cambria Math" panose="02040503050406030204" pitchFamily="18" charset="0"/>
                          </a:rPr>
                          <m:t>𝟏</m:t>
                        </m:r>
                      </m:num>
                      <m:den>
                        <m:sSub>
                          <m:sSubPr>
                            <m:ctrlPr>
                              <a:rPr lang="en-US" altLang="zh-CN" sz="1600" b="1" i="1" dirty="0" smtClean="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𝒎</m:t>
                            </m:r>
                          </m:e>
                          <m:sub>
                            <m:r>
                              <a:rPr lang="en-US" altLang="zh-CN" sz="1600" b="1" i="1" dirty="0">
                                <a:solidFill>
                                  <a:srgbClr val="C00000"/>
                                </a:solidFill>
                                <a:latin typeface="Cambria Math" panose="02040503050406030204" pitchFamily="18" charset="0"/>
                              </a:rPr>
                              <m:t>𝟒</m:t>
                            </m:r>
                          </m:sub>
                        </m:sSub>
                      </m:den>
                    </m:f>
                    <m:sSub>
                      <m:sSubPr>
                        <m:ctrlPr>
                          <a:rPr lang="en-US" altLang="zh-CN" sz="1600" b="1" i="1" dirty="0">
                            <a:solidFill>
                              <a:srgbClr val="C00000"/>
                            </a:solidFill>
                            <a:latin typeface="Cambria Math" panose="02040503050406030204" pitchFamily="18" charset="0"/>
                          </a:rPr>
                        </m:ctrlPr>
                      </m:sSubPr>
                      <m:e>
                        <m:r>
                          <a:rPr lang="en-US" altLang="zh-CN" sz="1600" b="1" i="1" dirty="0">
                            <a:solidFill>
                              <a:srgbClr val="C00000"/>
                            </a:solidFill>
                            <a:latin typeface="Cambria Math" panose="02040503050406030204" pitchFamily="18" charset="0"/>
                          </a:rPr>
                          <m:t>𝑳</m:t>
                        </m:r>
                      </m:e>
                      <m:sub>
                        <m:r>
                          <a:rPr lang="en-US" altLang="zh-CN" sz="1600" b="1" i="1" dirty="0">
                            <a:solidFill>
                              <a:srgbClr val="C00000"/>
                            </a:solidFill>
                            <a:latin typeface="Cambria Math" panose="02040503050406030204" pitchFamily="18" charset="0"/>
                          </a:rPr>
                          <m:t>𝟒𝟏</m:t>
                        </m:r>
                      </m:sub>
                    </m:sSub>
                  </m:oMath>
                </a14:m>
                <a:endParaRPr lang="en-US" altLang="zh-CN" sz="1600" b="1" dirty="0"/>
              </a:p>
              <a:p>
                <a:r>
                  <a:rPr lang="zh-CN" altLang="en-US" sz="1600" dirty="0"/>
                  <a:t>它是其它各个节点的重要度，根据是否有它们到本节点的连接，分摊到本节点的重要度，累加</a:t>
                </a:r>
                <a:endParaRPr lang="en-US" altLang="zh-CN" sz="1600" dirty="0"/>
              </a:p>
              <a:p>
                <a:endParaRPr lang="en-US" altLang="zh-CN" sz="1600" dirty="0"/>
              </a:p>
              <a:p>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2</m:t>
                    </m:r>
                  </m:oMath>
                </a14:m>
                <a:r>
                  <a:rPr lang="en-US" altLang="zh-CN" sz="1600" dirty="0"/>
                  <a:t>, </a:t>
                </a:r>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3</m:t>
                    </m:r>
                  </m:oMath>
                </a14:m>
                <a:r>
                  <a:rPr lang="en-US" altLang="zh-CN" sz="1600" dirty="0"/>
                  <a:t>, </a:t>
                </a:r>
                <a14:m>
                  <m:oMath xmlns:m="http://schemas.openxmlformats.org/officeDocument/2006/math">
                    <m:r>
                      <a:rPr lang="en-US" altLang="zh-CN" sz="1600" i="1" dirty="0">
                        <a:latin typeface="Cambria Math" charset="0"/>
                      </a:rPr>
                      <m:t>𝑝</m:t>
                    </m:r>
                    <m:r>
                      <a:rPr lang="en-US" altLang="zh-CN" sz="1600" i="1" baseline="-25000" dirty="0">
                        <a:latin typeface="Cambria Math" panose="02040503050406030204" pitchFamily="18" charset="0"/>
                      </a:rPr>
                      <m:t>4</m:t>
                    </m:r>
                  </m:oMath>
                </a14:m>
                <a:r>
                  <a:rPr lang="zh-CN" altLang="en-US" sz="1600" dirty="0"/>
                  <a:t>做类似理解</a:t>
                </a:r>
              </a:p>
            </p:txBody>
          </p:sp>
        </mc:Choice>
        <mc:Fallback xmlns="">
          <p:sp>
            <p:nvSpPr>
              <p:cNvPr id="5" name="矩形 4"/>
              <p:cNvSpPr>
                <a:spLocks noRot="1" noChangeAspect="1" noMove="1" noResize="1" noEditPoints="1" noAdjustHandles="1" noChangeArrowheads="1" noChangeShapeType="1" noTextEdit="1"/>
              </p:cNvSpPr>
              <p:nvPr/>
            </p:nvSpPr>
            <p:spPr>
              <a:xfrm>
                <a:off x="4916466" y="2989615"/>
                <a:ext cx="4106355" cy="1955600"/>
              </a:xfrm>
              <a:prstGeom prst="rect">
                <a:avLst/>
              </a:prstGeom>
              <a:blipFill>
                <a:blip r:embed="rId4"/>
                <a:stretch>
                  <a:fillRect l="-741" t="-929" r="-4148" b="-3096"/>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F3A0CB6-A030-4EAB-BB32-DD140D8797E6}"/>
                  </a:ext>
                </a:extLst>
              </p:cNvPr>
              <p:cNvSpPr/>
              <p:nvPr/>
            </p:nvSpPr>
            <p:spPr>
              <a:xfrm>
                <a:off x="6364850" y="2267627"/>
                <a:ext cx="2540696" cy="670505"/>
              </a:xfrm>
              <a:prstGeom prst="rect">
                <a:avLst/>
              </a:prstGeom>
              <a:solidFill>
                <a:schemeClr val="accent2">
                  <a:lumMod val="20000"/>
                  <a:lumOff val="80000"/>
                </a:schemeClr>
              </a:solidFill>
              <a:ln>
                <a:solidFill>
                  <a:schemeClr val="accent1"/>
                </a:solidFill>
              </a:ln>
            </p:spPr>
            <p:txBody>
              <a:bodyPr wrap="none">
                <a:spAutoFit/>
              </a:bodyPr>
              <a:lstStyle/>
              <a:p>
                <a:r>
                  <a:rPr lang="zh-CN" altLang="en-US" sz="1200" b="1" dirty="0">
                    <a:solidFill>
                      <a:srgbClr val="C00000"/>
                    </a:solidFill>
                  </a:rPr>
                  <a:t>这里</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𝟏</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𝟏𝟏</m:t>
                        </m:r>
                      </m:sub>
                    </m:sSub>
                  </m:oMath>
                </a14:m>
                <a:r>
                  <a:rPr lang="zh-CN" altLang="en-US" sz="1200" dirty="0"/>
                  <a:t>、</a:t>
                </a:r>
                <a:r>
                  <a:rPr lang="en-US" altLang="zh-CN" sz="1200" b="1" dirty="0">
                    <a:solidFill>
                      <a:srgbClr val="C00000"/>
                    </a:solidFill>
                  </a:rPr>
                  <a:t> </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𝟐</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𝟐𝟏</m:t>
                        </m:r>
                      </m:sub>
                    </m:sSub>
                    <m:r>
                      <a:rPr lang="en-US" altLang="zh-CN" sz="1200" b="1" i="1" dirty="0">
                        <a:solidFill>
                          <a:srgbClr val="C00000"/>
                        </a:solidFill>
                        <a:latin typeface="Cambria Math" panose="02040503050406030204" pitchFamily="18" charset="0"/>
                      </a:rPr>
                      <m:t> </m:t>
                    </m:r>
                  </m:oMath>
                </a14:m>
                <a:r>
                  <a:rPr lang="zh-CN" altLang="en-US" sz="1200" dirty="0"/>
                  <a:t>、</a:t>
                </a:r>
                <a:r>
                  <a:rPr lang="en-US" altLang="zh-CN" sz="1200" b="1" dirty="0">
                    <a:solidFill>
                      <a:srgbClr val="C00000"/>
                    </a:solidFill>
                  </a:rPr>
                  <a:t> </a:t>
                </a:r>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𝟑</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𝟑𝟏</m:t>
                        </m:r>
                      </m:sub>
                    </m:sSub>
                  </m:oMath>
                </a14:m>
                <a:r>
                  <a:rPr lang="zh-CN" altLang="en-US" sz="1200" dirty="0"/>
                  <a:t>都是</a:t>
                </a:r>
                <a:r>
                  <a:rPr lang="en-US" altLang="zh-CN" sz="1200" dirty="0"/>
                  <a:t>0</a:t>
                </a:r>
              </a:p>
              <a:p>
                <a14:m>
                  <m:oMath xmlns:m="http://schemas.openxmlformats.org/officeDocument/2006/math">
                    <m:f>
                      <m:fPr>
                        <m:ctrlPr>
                          <a:rPr lang="en-US" altLang="zh-CN" sz="1200" b="1" i="1" dirty="0">
                            <a:solidFill>
                              <a:srgbClr val="C00000"/>
                            </a:solidFill>
                            <a:latin typeface="Cambria Math" panose="02040503050406030204" pitchFamily="18" charset="0"/>
                          </a:rPr>
                        </m:ctrlPr>
                      </m:fPr>
                      <m:num>
                        <m:r>
                          <a:rPr lang="en-US" altLang="zh-CN" sz="1200" b="1" i="1" dirty="0">
                            <a:solidFill>
                              <a:srgbClr val="C00000"/>
                            </a:solidFill>
                            <a:latin typeface="Cambria Math" panose="02040503050406030204" pitchFamily="18" charset="0"/>
                          </a:rPr>
                          <m:t>𝟏</m:t>
                        </m:r>
                      </m:num>
                      <m:den>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𝒎</m:t>
                            </m:r>
                          </m:e>
                          <m:sub>
                            <m:r>
                              <a:rPr lang="en-US" altLang="zh-CN" sz="1200" b="1" i="1" dirty="0">
                                <a:solidFill>
                                  <a:srgbClr val="C00000"/>
                                </a:solidFill>
                                <a:latin typeface="Cambria Math" panose="02040503050406030204" pitchFamily="18" charset="0"/>
                              </a:rPr>
                              <m:t>𝟒</m:t>
                            </m:r>
                          </m:sub>
                        </m:sSub>
                      </m:den>
                    </m:f>
                    <m:sSub>
                      <m:sSubPr>
                        <m:ctrlPr>
                          <a:rPr lang="en-US" altLang="zh-CN" sz="1200" b="1" i="1" dirty="0">
                            <a:solidFill>
                              <a:srgbClr val="C00000"/>
                            </a:solidFill>
                            <a:latin typeface="Cambria Math" panose="02040503050406030204" pitchFamily="18" charset="0"/>
                          </a:rPr>
                        </m:ctrlPr>
                      </m:sSubPr>
                      <m:e>
                        <m:r>
                          <a:rPr lang="en-US" altLang="zh-CN" sz="1200" b="1" i="1" dirty="0">
                            <a:solidFill>
                              <a:srgbClr val="C00000"/>
                            </a:solidFill>
                            <a:latin typeface="Cambria Math" panose="02040503050406030204" pitchFamily="18" charset="0"/>
                          </a:rPr>
                          <m:t>𝑳</m:t>
                        </m:r>
                      </m:e>
                      <m:sub>
                        <m:r>
                          <a:rPr lang="en-US" altLang="zh-CN" sz="1200" b="1" i="1" dirty="0">
                            <a:solidFill>
                              <a:srgbClr val="C00000"/>
                            </a:solidFill>
                            <a:latin typeface="Cambria Math" panose="02040503050406030204" pitchFamily="18" charset="0"/>
                          </a:rPr>
                          <m:t>𝟒𝟏</m:t>
                        </m:r>
                      </m:sub>
                    </m:sSub>
                  </m:oMath>
                </a14:m>
                <a:r>
                  <a:rPr lang="en-US" altLang="zh-CN" sz="1200" dirty="0"/>
                  <a:t>=1</a:t>
                </a:r>
                <a:endParaRPr lang="zh-CN" altLang="en-US" sz="1200" dirty="0"/>
              </a:p>
            </p:txBody>
          </p:sp>
        </mc:Choice>
        <mc:Fallback xmlns="">
          <p:sp>
            <p:nvSpPr>
              <p:cNvPr id="6" name="矩形 5">
                <a:extLst>
                  <a:ext uri="{FF2B5EF4-FFF2-40B4-BE49-F238E27FC236}">
                    <a16:creationId xmlns:a16="http://schemas.microsoft.com/office/drawing/2014/main" id="{7F3A0CB6-A030-4EAB-BB32-DD140D8797E6}"/>
                  </a:ext>
                </a:extLst>
              </p:cNvPr>
              <p:cNvSpPr>
                <a:spLocks noRot="1" noChangeAspect="1" noMove="1" noResize="1" noEditPoints="1" noAdjustHandles="1" noChangeArrowheads="1" noChangeShapeType="1" noTextEdit="1"/>
              </p:cNvSpPr>
              <p:nvPr/>
            </p:nvSpPr>
            <p:spPr>
              <a:xfrm>
                <a:off x="6364850" y="2267627"/>
                <a:ext cx="2540696" cy="670505"/>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96573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38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写出</a:t>
                </a:r>
                <a:r>
                  <a:rPr lang="en-US" altLang="zh-CN" dirty="0"/>
                  <a:t>PageRank</a:t>
                </a:r>
                <a:r>
                  <a:rPr lang="zh-CN" altLang="en-US" dirty="0"/>
                  <a:t>值</a:t>
                </a:r>
                <a14:m>
                  <m:oMath xmlns:m="http://schemas.openxmlformats.org/officeDocument/2006/math">
                    <m:r>
                      <a:rPr lang="en-US" altLang="zh-CN" i="1" dirty="0">
                        <a:latin typeface="Cambria Math" charset="0"/>
                      </a:rPr>
                      <m:t>𝑝</m:t>
                    </m:r>
                    <m:r>
                      <a:rPr lang="en-US" altLang="zh-CN" i="1" baseline="-25000" dirty="0">
                        <a:latin typeface="Cambria Math" charset="0"/>
                      </a:rPr>
                      <m:t>𝑖</m:t>
                    </m:r>
                  </m:oMath>
                </a14:m>
                <a:r>
                  <a:rPr lang="zh-CN" altLang="en-US" dirty="0"/>
                  <a:t>的递推公式</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3"/>
              <p:cNvSpPr txBox="1"/>
              <p:nvPr/>
            </p:nvSpPr>
            <p:spPr>
              <a:xfrm>
                <a:off x="1911397" y="1496986"/>
                <a:ext cx="255685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𝑖</m:t>
                          </m:r>
                        </m:sub>
                      </m:sSub>
                      <m:r>
                        <a:rPr lang="en-US" altLang="zh-CN" sz="2000" b="0" i="1" smtClean="0">
                          <a:solidFill>
                            <a:schemeClr val="tx1"/>
                          </a:solidFill>
                          <a:latin typeface="Cambria Math" charset="0"/>
                        </a:rPr>
                        <m:t>=</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m:t>
                          </m:r>
                          <m:r>
                            <a:rPr lang="en-US" altLang="zh-CN" sz="2000" b="0" i="1" smtClean="0">
                              <a:solidFill>
                                <a:schemeClr val="tx1"/>
                              </a:solidFill>
                              <a:latin typeface="Cambria Math" charset="0"/>
                            </a:rPr>
                            <m:t>𝑖</m:t>
                          </m:r>
                        </m:sub>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r>
                            <a:rPr lang="en-US" altLang="zh-CN" sz="2000" b="0" i="1" smtClean="0">
                              <a:solidFill>
                                <a:schemeClr val="tx1"/>
                              </a:solidFill>
                              <a:latin typeface="Cambria Math" charset="0"/>
                            </a:rPr>
                            <m:t>=</m:t>
                          </m:r>
                        </m:e>
                      </m:nary>
                      <m:nary>
                        <m:naryPr>
                          <m:chr m:val="∑"/>
                          <m:ctrlPr>
                            <a:rPr lang="is-I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=1</m:t>
                          </m:r>
                        </m:sub>
                        <m:sup>
                          <m:r>
                            <a:rPr lang="en-US" altLang="zh-CN" sz="2000" b="0" i="1" smtClean="0">
                              <a:solidFill>
                                <a:schemeClr val="tx1"/>
                              </a:solidFill>
                              <a:latin typeface="Cambria Math" charset="0"/>
                            </a:rPr>
                            <m:t>𝑛</m:t>
                          </m:r>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𝐿</m:t>
                                  </m:r>
                                </m:e>
                                <m:sub>
                                  <m:r>
                                    <a:rPr lang="en-US" altLang="zh-CN" sz="2000" b="0" i="1" smtClean="0">
                                      <a:solidFill>
                                        <a:schemeClr val="tx1"/>
                                      </a:solidFill>
                                      <a:latin typeface="Cambria Math" charset="0"/>
                                    </a:rPr>
                                    <m:t>𝑗𝑖</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e>
                      </m:nary>
                    </m:oMath>
                  </m:oMathPara>
                </a14:m>
                <a:endParaRPr lang="en-US" sz="2000" dirty="0">
                  <a:solidFill>
                    <a:schemeClr val="tx1"/>
                  </a:solidFill>
                </a:endParaRPr>
              </a:p>
            </p:txBody>
          </p:sp>
        </mc:Choice>
        <mc:Fallback xmlns="">
          <p:sp>
            <p:nvSpPr>
              <p:cNvPr id="7" name="TextBox 3"/>
              <p:cNvSpPr txBox="1">
                <a:spLocks noRot="1" noChangeAspect="1" noMove="1" noResize="1" noEditPoints="1" noAdjustHandles="1" noChangeArrowheads="1" noChangeShapeType="1" noTextEdit="1"/>
              </p:cNvSpPr>
              <p:nvPr/>
            </p:nvSpPr>
            <p:spPr>
              <a:xfrm>
                <a:off x="1911397" y="1496986"/>
                <a:ext cx="2556854" cy="8751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80209" y="2635250"/>
                <a:ext cx="5079819" cy="1357423"/>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看看</a:t>
                </a:r>
                <a14:m>
                  <m:oMath xmlns:m="http://schemas.openxmlformats.org/officeDocument/2006/math">
                    <m:r>
                      <a:rPr lang="zh-CN" altLang="en-US" i="1" dirty="0">
                        <a:latin typeface="Cambria Math" panose="02040503050406030204" pitchFamily="18" charset="0"/>
                      </a:rPr>
                      <m:t>新的</m:t>
                    </m:r>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endParaRPr lang="en-US" altLang="zh-CN" i="1" baseline="-25000" dirty="0">
                  <a:latin typeface="Cambria Math" panose="02040503050406030204" pitchFamily="18" charset="0"/>
                </a:endParaRPr>
              </a:p>
              <a:p>
                <a14:m>
                  <m:oMath xmlns:m="http://schemas.openxmlformats.org/officeDocument/2006/math">
                    <m:r>
                      <a:rPr lang="en-US" altLang="zh-CN" i="1" dirty="0">
                        <a:latin typeface="Cambria Math" panose="02040503050406030204" pitchFamily="18" charset="0"/>
                      </a:rPr>
                      <m:t>=</m:t>
                    </m:r>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𝟏</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𝟏</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𝟏</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𝟐</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𝟐</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𝟐</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𝟑</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𝟑</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𝟑</m:t>
                        </m:r>
                        <m:r>
                          <a:rPr lang="en-US" altLang="zh-CN" b="1" i="1" dirty="0" smtClean="0">
                            <a:solidFill>
                              <a:srgbClr val="C00000"/>
                            </a:solidFill>
                            <a:latin typeface="Cambria Math" panose="02040503050406030204" pitchFamily="18" charset="0"/>
                          </a:rPr>
                          <m:t>𝒊</m:t>
                        </m:r>
                      </m:sub>
                    </m:sSub>
                  </m:oMath>
                </a14:m>
                <a:r>
                  <a:rPr lang="en-US" altLang="zh-CN" b="1" dirty="0">
                    <a:solidFill>
                      <a:srgbClr val="C00000"/>
                    </a:solidFill>
                  </a:rPr>
                  <a:t>+</a:t>
                </a:r>
                <a14:m>
                  <m:oMath xmlns:m="http://schemas.openxmlformats.org/officeDocument/2006/math">
                    <m:r>
                      <a:rPr lang="en-US" altLang="zh-CN" b="1" i="1" dirty="0">
                        <a:solidFill>
                          <a:srgbClr val="C00000"/>
                        </a:solidFill>
                        <a:latin typeface="Cambria Math" charset="0"/>
                      </a:rPr>
                      <m:t>𝒑</m:t>
                    </m:r>
                    <m:r>
                      <a:rPr lang="en-US" altLang="zh-CN" b="1" i="1" baseline="-25000" dirty="0">
                        <a:solidFill>
                          <a:srgbClr val="C00000"/>
                        </a:solidFill>
                        <a:latin typeface="Cambria Math" panose="02040503050406030204" pitchFamily="18" charset="0"/>
                      </a:rPr>
                      <m:t>𝟒</m:t>
                    </m:r>
                    <m:f>
                      <m:fPr>
                        <m:ctrlPr>
                          <a:rPr lang="en-US" altLang="zh-CN" b="1" i="1" dirty="0">
                            <a:solidFill>
                              <a:srgbClr val="C00000"/>
                            </a:solidFill>
                            <a:latin typeface="Cambria Math" panose="02040503050406030204" pitchFamily="18" charset="0"/>
                          </a:rPr>
                        </m:ctrlPr>
                      </m:fPr>
                      <m:num>
                        <m:r>
                          <a:rPr lang="en-US" altLang="zh-CN" b="1" i="1" dirty="0">
                            <a:solidFill>
                              <a:srgbClr val="C00000"/>
                            </a:solidFill>
                            <a:latin typeface="Cambria Math" panose="02040503050406030204" pitchFamily="18" charset="0"/>
                          </a:rPr>
                          <m:t>𝟏</m:t>
                        </m:r>
                      </m:num>
                      <m:den>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𝒎</m:t>
                            </m:r>
                          </m:e>
                          <m:sub>
                            <m:r>
                              <a:rPr lang="en-US" altLang="zh-CN" b="1" i="1" dirty="0">
                                <a:solidFill>
                                  <a:srgbClr val="C00000"/>
                                </a:solidFill>
                                <a:latin typeface="Cambria Math" panose="02040503050406030204" pitchFamily="18" charset="0"/>
                              </a:rPr>
                              <m:t>𝟒</m:t>
                            </m:r>
                          </m:sub>
                        </m:sSub>
                      </m:den>
                    </m:f>
                    <m:sSub>
                      <m:sSubPr>
                        <m:ctrlPr>
                          <a:rPr lang="en-US" altLang="zh-CN" b="1" i="1" dirty="0">
                            <a:solidFill>
                              <a:srgbClr val="C00000"/>
                            </a:solidFill>
                            <a:latin typeface="Cambria Math" panose="02040503050406030204" pitchFamily="18" charset="0"/>
                          </a:rPr>
                        </m:ctrlPr>
                      </m:sSubPr>
                      <m:e>
                        <m:r>
                          <a:rPr lang="en-US" altLang="zh-CN" b="1" i="1" dirty="0">
                            <a:solidFill>
                              <a:srgbClr val="C00000"/>
                            </a:solidFill>
                            <a:latin typeface="Cambria Math" panose="02040503050406030204" pitchFamily="18" charset="0"/>
                          </a:rPr>
                          <m:t>𝑳</m:t>
                        </m:r>
                      </m:e>
                      <m:sub>
                        <m:r>
                          <a:rPr lang="en-US" altLang="zh-CN" b="1" i="1" dirty="0">
                            <a:solidFill>
                              <a:srgbClr val="C00000"/>
                            </a:solidFill>
                            <a:latin typeface="Cambria Math" panose="02040503050406030204" pitchFamily="18" charset="0"/>
                          </a:rPr>
                          <m:t>𝟒</m:t>
                        </m:r>
                        <m:r>
                          <a:rPr lang="en-US" altLang="zh-CN" b="1" i="1" dirty="0" smtClean="0">
                            <a:solidFill>
                              <a:srgbClr val="C00000"/>
                            </a:solidFill>
                            <a:latin typeface="Cambria Math" panose="02040503050406030204" pitchFamily="18" charset="0"/>
                          </a:rPr>
                          <m:t>𝒊</m:t>
                        </m:r>
                      </m:sub>
                    </m:sSub>
                  </m:oMath>
                </a14:m>
                <a:endParaRPr lang="en-US" altLang="zh-CN" b="1" dirty="0"/>
              </a:p>
              <a:p>
                <a:r>
                  <a:rPr lang="zh-CN" altLang="en-US" dirty="0"/>
                  <a:t>它是其它各个节点的重要度，根据是否有它们到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r>
                  <a:rPr lang="zh-CN" altLang="en-US" dirty="0"/>
                  <a:t>的连接，分摊到本节点的重要度的累加</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1680209" y="2635250"/>
                <a:ext cx="5079819" cy="1357423"/>
              </a:xfrm>
              <a:prstGeom prst="rect">
                <a:avLst/>
              </a:prstGeom>
              <a:blipFill>
                <a:blip r:embed="rId4"/>
                <a:stretch>
                  <a:fillRect l="-958" t="-2667" b="-4000"/>
                </a:stretch>
              </a:blipFill>
              <a:ln>
                <a:solidFill>
                  <a:srgbClr val="C00000"/>
                </a:solidFill>
              </a:ln>
            </p:spPr>
            <p:txBody>
              <a:bodyPr/>
              <a:lstStyle/>
              <a:p>
                <a:r>
                  <a:rPr lang="zh-CN" altLang="en-US">
                    <a:noFill/>
                  </a:rPr>
                  <a:t> </a:t>
                </a:r>
              </a:p>
            </p:txBody>
          </p:sp>
        </mc:Fallback>
      </mc:AlternateContent>
      <p:sp>
        <p:nvSpPr>
          <p:cNvPr id="9" name="矩形 8"/>
          <p:cNvSpPr/>
          <p:nvPr/>
        </p:nvSpPr>
        <p:spPr>
          <a:xfrm>
            <a:off x="2191702" y="4448041"/>
            <a:ext cx="2954655"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将上面的公式写成矩阵形式</a:t>
            </a:r>
            <a:endParaRPr lang="en-US" altLang="zh-CN" dirty="0"/>
          </a:p>
        </p:txBody>
      </p:sp>
    </p:spTree>
    <p:extLst>
      <p:ext uri="{BB962C8B-B14F-4D97-AF65-F5344CB8AC3E}">
        <p14:creationId xmlns:p14="http://schemas.microsoft.com/office/powerpoint/2010/main" val="42956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502169" y="1110343"/>
            <a:ext cx="3558540" cy="3436257"/>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Page Rank</a:t>
                </a:r>
                <a:r>
                  <a:rPr kumimoji="1" lang="zh-CN" altLang="en-US" dirty="0"/>
                  <a:t>迭代过程的一般形式</a:t>
                </a:r>
                <a:endParaRPr kumimoji="1" lang="en-US" altLang="zh-CN" dirty="0"/>
              </a:p>
              <a:p>
                <a:pPr lvl="1"/>
                <a:r>
                  <a:rPr lang="zh-CN" altLang="en-US" dirty="0"/>
                  <a:t>写出</a:t>
                </a:r>
                <a:r>
                  <a:rPr lang="en-US" altLang="zh-CN" dirty="0"/>
                  <a:t>PageRank</a:t>
                </a:r>
                <a:r>
                  <a:rPr lang="zh-CN" altLang="en-US" dirty="0"/>
                  <a:t>值</a:t>
                </a:r>
                <a14:m>
                  <m:oMath xmlns:m="http://schemas.openxmlformats.org/officeDocument/2006/math">
                    <m:r>
                      <a:rPr lang="en-US" altLang="zh-CN" i="1" dirty="0">
                        <a:latin typeface="Cambria Math" charset="0"/>
                      </a:rPr>
                      <m:t>𝑝</m:t>
                    </m:r>
                    <m:r>
                      <a:rPr lang="en-US" altLang="zh-CN" i="1" baseline="-25000" dirty="0">
                        <a:latin typeface="Cambria Math" charset="0"/>
                      </a:rPr>
                      <m:t>𝑖</m:t>
                    </m:r>
                  </m:oMath>
                </a14:m>
                <a:r>
                  <a:rPr lang="zh-CN" altLang="en-US" dirty="0"/>
                  <a:t>的递推公式</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3"/>
              <p:cNvSpPr txBox="1"/>
              <p:nvPr/>
            </p:nvSpPr>
            <p:spPr>
              <a:xfrm>
                <a:off x="5961608" y="1182922"/>
                <a:ext cx="255685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𝑖</m:t>
                          </m:r>
                        </m:sub>
                      </m:sSub>
                      <m:r>
                        <a:rPr lang="en-US" altLang="zh-CN" sz="2000" b="0" i="1" smtClean="0">
                          <a:solidFill>
                            <a:schemeClr val="tx1"/>
                          </a:solidFill>
                          <a:latin typeface="Cambria Math" charset="0"/>
                        </a:rPr>
                        <m:t>=</m:t>
                      </m:r>
                      <m:nary>
                        <m:naryPr>
                          <m:chr m:val="∑"/>
                          <m:supHide m:val="on"/>
                          <m:ctrlPr>
                            <a:rPr lang="en-US" altLang="zh-CN" sz="2000" b="0" i="1" smtClean="0">
                              <a:solidFill>
                                <a:schemeClr val="tx1"/>
                              </a:solidFill>
                              <a:latin typeface="Cambria Math" panose="02040503050406030204" pitchFamily="18" charset="0"/>
                            </a:rPr>
                          </m:ctrlPr>
                        </m:naryPr>
                        <m:sub>
                          <m:r>
                            <m:rPr>
                              <m:brk m:alnAt="7"/>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m:t>
                          </m:r>
                          <m:r>
                            <a:rPr lang="en-US" altLang="zh-CN" sz="2000" b="0" i="1" smtClean="0">
                              <a:solidFill>
                                <a:schemeClr val="tx1"/>
                              </a:solidFill>
                              <a:latin typeface="Cambria Math" charset="0"/>
                            </a:rPr>
                            <m:t>𝑖</m:t>
                          </m:r>
                        </m:sub>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r>
                            <a:rPr lang="en-US" altLang="zh-CN" sz="2000" b="0" i="1" smtClean="0">
                              <a:solidFill>
                                <a:schemeClr val="tx1"/>
                              </a:solidFill>
                              <a:latin typeface="Cambria Math" charset="0"/>
                            </a:rPr>
                            <m:t>=</m:t>
                          </m:r>
                        </m:e>
                      </m:nary>
                      <m:nary>
                        <m:naryPr>
                          <m:chr m:val="∑"/>
                          <m:ctrlPr>
                            <a:rPr lang="is-I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charset="0"/>
                            </a:rPr>
                            <m:t>𝑗</m:t>
                          </m:r>
                          <m:r>
                            <a:rPr lang="en-US" altLang="zh-CN" sz="2000" b="0" i="1" smtClean="0">
                              <a:solidFill>
                                <a:schemeClr val="tx1"/>
                              </a:solidFill>
                              <a:latin typeface="Cambria Math" charset="0"/>
                            </a:rPr>
                            <m:t>=1</m:t>
                          </m:r>
                        </m:sub>
                        <m:sup>
                          <m:r>
                            <a:rPr lang="en-US" altLang="zh-CN" sz="2000" b="0" i="1" smtClean="0">
                              <a:solidFill>
                                <a:schemeClr val="tx1"/>
                              </a:solidFill>
                              <a:latin typeface="Cambria Math" charset="0"/>
                            </a:rPr>
                            <m:t>𝑛</m:t>
                          </m:r>
                        </m:sup>
                        <m:e>
                          <m:f>
                            <m:fPr>
                              <m:ctrlPr>
                                <a:rPr lang="mr-IN"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𝐿</m:t>
                                  </m:r>
                                </m:e>
                                <m:sub>
                                  <m:r>
                                    <a:rPr lang="en-US" altLang="zh-CN" sz="2000" b="0" i="1" smtClean="0">
                                      <a:solidFill>
                                        <a:schemeClr val="tx1"/>
                                      </a:solidFill>
                                      <a:latin typeface="Cambria Math" charset="0"/>
                                    </a:rPr>
                                    <m:t>𝑗𝑖</m:t>
                                  </m:r>
                                </m:sub>
                              </m:sSub>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𝑚</m:t>
                                  </m:r>
                                </m:e>
                                <m:sub>
                                  <m:r>
                                    <a:rPr lang="en-US" altLang="zh-CN" sz="2000" b="0" i="1" smtClean="0">
                                      <a:solidFill>
                                        <a:schemeClr val="tx1"/>
                                      </a:solidFill>
                                      <a:latin typeface="Cambria Math" charset="0"/>
                                    </a:rPr>
                                    <m:t>𝑗</m:t>
                                  </m:r>
                                </m:sub>
                              </m:sSub>
                            </m:den>
                          </m:f>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charset="0"/>
                                </a:rPr>
                                <m:t>𝑝</m:t>
                              </m:r>
                            </m:e>
                            <m:sub>
                              <m:r>
                                <a:rPr lang="en-US" altLang="zh-CN" sz="2000" b="0" i="1" smtClean="0">
                                  <a:solidFill>
                                    <a:schemeClr val="tx1"/>
                                  </a:solidFill>
                                  <a:latin typeface="Cambria Math" charset="0"/>
                                </a:rPr>
                                <m:t>𝑗</m:t>
                              </m:r>
                            </m:sub>
                          </m:sSub>
                        </m:e>
                      </m:nary>
                    </m:oMath>
                  </m:oMathPara>
                </a14:m>
                <a:endParaRPr lang="en-US" sz="2000" dirty="0">
                  <a:solidFill>
                    <a:schemeClr val="tx1"/>
                  </a:solidFill>
                </a:endParaRPr>
              </a:p>
            </p:txBody>
          </p:sp>
        </mc:Choice>
        <mc:Fallback xmlns="">
          <p:sp>
            <p:nvSpPr>
              <p:cNvPr id="7" name="TextBox 3"/>
              <p:cNvSpPr txBox="1">
                <a:spLocks noRot="1" noChangeAspect="1" noMove="1" noResize="1" noEditPoints="1" noAdjustHandles="1" noChangeArrowheads="1" noChangeShapeType="1" noTextEdit="1"/>
              </p:cNvSpPr>
              <p:nvPr/>
            </p:nvSpPr>
            <p:spPr>
              <a:xfrm>
                <a:off x="5961608" y="1182922"/>
                <a:ext cx="2556854" cy="8751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54251" y="2211433"/>
                <a:ext cx="3321050" cy="1537985"/>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看看</a:t>
                </a:r>
                <a14:m>
                  <m:oMath xmlns:m="http://schemas.openxmlformats.org/officeDocument/2006/math">
                    <m:r>
                      <a:rPr lang="zh-CN" altLang="en-US" i="1" dirty="0">
                        <a:latin typeface="Cambria Math" panose="02040503050406030204" pitchFamily="18" charset="0"/>
                      </a:rPr>
                      <m:t>新的</m:t>
                    </m:r>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endParaRPr lang="en-US" altLang="zh-CN" i="1" baseline="-25000" dirty="0">
                  <a:latin typeface="Cambria Math" panose="02040503050406030204" pitchFamily="18" charset="0"/>
                </a:endParaRPr>
              </a:p>
              <a:p>
                <a14:m>
                  <m:oMath xmlns:m="http://schemas.openxmlformats.org/officeDocument/2006/math">
                    <m:r>
                      <a:rPr lang="en-US" altLang="zh-CN" sz="1400" i="1" dirty="0">
                        <a:latin typeface="Cambria Math" panose="02040503050406030204" pitchFamily="18" charset="0"/>
                      </a:rPr>
                      <m:t>=</m:t>
                    </m:r>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𝟏</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𝟏</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𝟏</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𝟐</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𝟐</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𝟐</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𝟑</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𝟑</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𝟑</m:t>
                        </m:r>
                        <m:r>
                          <a:rPr lang="en-US" altLang="zh-CN" sz="1400" b="1" i="1" dirty="0" smtClean="0">
                            <a:solidFill>
                              <a:srgbClr val="C00000"/>
                            </a:solidFill>
                            <a:latin typeface="Cambria Math" panose="02040503050406030204" pitchFamily="18" charset="0"/>
                          </a:rPr>
                          <m:t>𝒊</m:t>
                        </m:r>
                      </m:sub>
                    </m:sSub>
                  </m:oMath>
                </a14:m>
                <a:r>
                  <a:rPr lang="en-US" altLang="zh-CN" sz="1400" b="1" dirty="0">
                    <a:solidFill>
                      <a:srgbClr val="C00000"/>
                    </a:solidFill>
                  </a:rPr>
                  <a:t>+</a:t>
                </a:r>
                <a14:m>
                  <m:oMath xmlns:m="http://schemas.openxmlformats.org/officeDocument/2006/math">
                    <m:r>
                      <a:rPr lang="en-US" altLang="zh-CN" sz="1400" b="1" i="1" dirty="0">
                        <a:solidFill>
                          <a:srgbClr val="C00000"/>
                        </a:solidFill>
                        <a:latin typeface="Cambria Math" charset="0"/>
                      </a:rPr>
                      <m:t>𝒑</m:t>
                    </m:r>
                    <m:r>
                      <a:rPr lang="en-US" altLang="zh-CN" sz="1400" b="1" i="1" baseline="-25000" dirty="0">
                        <a:solidFill>
                          <a:srgbClr val="C00000"/>
                        </a:solidFill>
                        <a:latin typeface="Cambria Math" panose="02040503050406030204" pitchFamily="18" charset="0"/>
                      </a:rPr>
                      <m:t>𝟒</m:t>
                    </m:r>
                    <m:f>
                      <m:fPr>
                        <m:ctrlPr>
                          <a:rPr lang="en-US" altLang="zh-CN" sz="1400" b="1" i="1" dirty="0">
                            <a:solidFill>
                              <a:srgbClr val="C00000"/>
                            </a:solidFill>
                            <a:latin typeface="Cambria Math" panose="02040503050406030204" pitchFamily="18" charset="0"/>
                          </a:rPr>
                        </m:ctrlPr>
                      </m:fPr>
                      <m:num>
                        <m:r>
                          <a:rPr lang="en-US" altLang="zh-CN" sz="1400" b="1" i="1" dirty="0">
                            <a:solidFill>
                              <a:srgbClr val="C00000"/>
                            </a:solidFill>
                            <a:latin typeface="Cambria Math" panose="02040503050406030204" pitchFamily="18" charset="0"/>
                          </a:rPr>
                          <m:t>𝟏</m:t>
                        </m:r>
                      </m:num>
                      <m:den>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𝒎</m:t>
                            </m:r>
                          </m:e>
                          <m:sub>
                            <m:r>
                              <a:rPr lang="en-US" altLang="zh-CN" sz="1400" b="1" i="1" dirty="0">
                                <a:solidFill>
                                  <a:srgbClr val="C00000"/>
                                </a:solidFill>
                                <a:latin typeface="Cambria Math" panose="02040503050406030204" pitchFamily="18" charset="0"/>
                              </a:rPr>
                              <m:t>𝟒</m:t>
                            </m:r>
                          </m:sub>
                        </m:sSub>
                      </m:den>
                    </m:f>
                    <m:sSub>
                      <m:sSubPr>
                        <m:ctrlPr>
                          <a:rPr lang="en-US" altLang="zh-CN" sz="1400" b="1" i="1" dirty="0">
                            <a:solidFill>
                              <a:srgbClr val="C00000"/>
                            </a:solidFill>
                            <a:latin typeface="Cambria Math" panose="02040503050406030204" pitchFamily="18" charset="0"/>
                          </a:rPr>
                        </m:ctrlPr>
                      </m:sSubPr>
                      <m:e>
                        <m:r>
                          <a:rPr lang="en-US" altLang="zh-CN" sz="1400" b="1" i="1" dirty="0">
                            <a:solidFill>
                              <a:srgbClr val="C00000"/>
                            </a:solidFill>
                            <a:latin typeface="Cambria Math" panose="02040503050406030204" pitchFamily="18" charset="0"/>
                          </a:rPr>
                          <m:t>𝑳</m:t>
                        </m:r>
                      </m:e>
                      <m:sub>
                        <m:r>
                          <a:rPr lang="en-US" altLang="zh-CN" sz="1400" b="1" i="1" dirty="0">
                            <a:solidFill>
                              <a:srgbClr val="C00000"/>
                            </a:solidFill>
                            <a:latin typeface="Cambria Math" panose="02040503050406030204" pitchFamily="18" charset="0"/>
                          </a:rPr>
                          <m:t>𝟒</m:t>
                        </m:r>
                        <m:r>
                          <a:rPr lang="en-US" altLang="zh-CN" sz="1400" b="1" i="1" dirty="0" smtClean="0">
                            <a:solidFill>
                              <a:srgbClr val="C00000"/>
                            </a:solidFill>
                            <a:latin typeface="Cambria Math" panose="02040503050406030204" pitchFamily="18" charset="0"/>
                          </a:rPr>
                          <m:t>𝒊</m:t>
                        </m:r>
                      </m:sub>
                    </m:sSub>
                  </m:oMath>
                </a14:m>
                <a:endParaRPr lang="en-US" altLang="zh-CN" b="1" dirty="0"/>
              </a:p>
              <a:p>
                <a:r>
                  <a:rPr lang="zh-CN" altLang="en-US" dirty="0"/>
                  <a:t>它是其它各个节点的重要度，根据是否有它们到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𝑝</m:t>
                        </m:r>
                      </m:e>
                      <m:sub>
                        <m:r>
                          <a:rPr lang="en-US" altLang="zh-CN" i="1">
                            <a:latin typeface="Cambria Math" charset="0"/>
                          </a:rPr>
                          <m:t>𝑖</m:t>
                        </m:r>
                      </m:sub>
                    </m:sSub>
                  </m:oMath>
                </a14:m>
                <a:r>
                  <a:rPr lang="zh-CN" altLang="en-US" dirty="0"/>
                  <a:t>的连接，分摊到本节点的重要度的累加</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654251" y="2211433"/>
                <a:ext cx="3321050" cy="1537985"/>
              </a:xfrm>
              <a:prstGeom prst="rect">
                <a:avLst/>
              </a:prstGeom>
              <a:blipFill>
                <a:blip r:embed="rId4"/>
                <a:stretch>
                  <a:fillRect l="-1465" t="-2756" b="-3937"/>
                </a:stretch>
              </a:blipFill>
              <a:ln>
                <a:solidFill>
                  <a:srgbClr val="C00000"/>
                </a:solidFill>
              </a:ln>
            </p:spPr>
            <p:txBody>
              <a:bodyPr/>
              <a:lstStyle/>
              <a:p>
                <a:r>
                  <a:rPr lang="zh-CN" altLang="en-US">
                    <a:noFill/>
                  </a:rPr>
                  <a:t> </a:t>
                </a:r>
              </a:p>
            </p:txBody>
          </p:sp>
        </mc:Fallback>
      </mc:AlternateContent>
      <p:sp>
        <p:nvSpPr>
          <p:cNvPr id="9" name="矩形 8"/>
          <p:cNvSpPr/>
          <p:nvPr/>
        </p:nvSpPr>
        <p:spPr>
          <a:xfrm>
            <a:off x="5845705" y="4023868"/>
            <a:ext cx="2954655"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将上面的公式写成矩阵形式</a:t>
            </a:r>
            <a:endParaRPr lang="en-US" altLang="zh-CN" dirty="0"/>
          </a:p>
        </p:txBody>
      </p:sp>
      <mc:AlternateContent xmlns:mc="http://schemas.openxmlformats.org/markup-compatibility/2006" xmlns:a14="http://schemas.microsoft.com/office/drawing/2010/main">
        <mc:Choice Requires="a14">
          <p:sp>
            <p:nvSpPr>
              <p:cNvPr id="10" name="TextBox 4"/>
              <p:cNvSpPr txBox="1"/>
              <p:nvPr/>
            </p:nvSpPr>
            <p:spPr>
              <a:xfrm>
                <a:off x="888685" y="1602740"/>
                <a:ext cx="20556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𝒑</m:t>
                      </m:r>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1</m:t>
                          </m:r>
                        </m:sub>
                      </m:sSub>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2</m:t>
                          </m:r>
                        </m:sub>
                      </m:sSub>
                      <m:r>
                        <a:rPr lang="en-US" altLang="zh-CN" sz="2000" b="0" i="1" smtClean="0">
                          <a:latin typeface="Cambria Math" charset="0"/>
                        </a:rPr>
                        <m:t>,…,</m:t>
                      </m:r>
                      <m:sSub>
                        <m:sSubPr>
                          <m:ctrlPr>
                            <a:rPr lang="en-US" altLang="zh-CN" sz="2000" b="0" i="1" smtClean="0">
                              <a:latin typeface="Cambria Math" panose="02040503050406030204" pitchFamily="18" charset="0"/>
                            </a:rPr>
                          </m:ctrlPr>
                        </m:sSubPr>
                        <m:e>
                          <m:r>
                            <a:rPr lang="en-US" altLang="zh-CN" sz="2000" b="0" i="1" smtClean="0">
                              <a:latin typeface="Cambria Math" charset="0"/>
                            </a:rPr>
                            <m:t>𝑝</m:t>
                          </m:r>
                        </m:e>
                        <m:sub>
                          <m:r>
                            <a:rPr lang="en-US" altLang="zh-CN" sz="2000" b="0" i="1" smtClean="0">
                              <a:latin typeface="Cambria Math" charset="0"/>
                            </a:rPr>
                            <m:t>𝑛</m:t>
                          </m:r>
                        </m:sub>
                      </m:sSub>
                      <m:r>
                        <a:rPr lang="en-US" altLang="zh-CN" sz="2000" b="0" i="1" smtClean="0">
                          <a:latin typeface="Cambria Math" charset="0"/>
                        </a:rPr>
                        <m:t>)</m:t>
                      </m:r>
                    </m:oMath>
                  </m:oMathPara>
                </a14:m>
                <a:endParaRPr lang="en-US" sz="2000" dirty="0"/>
              </a:p>
            </p:txBody>
          </p:sp>
        </mc:Choice>
        <mc:Fallback xmlns="">
          <p:sp>
            <p:nvSpPr>
              <p:cNvPr id="10" name="TextBox 4"/>
              <p:cNvSpPr txBox="1">
                <a:spLocks noRot="1" noChangeAspect="1" noMove="1" noResize="1" noEditPoints="1" noAdjustHandles="1" noChangeArrowheads="1" noChangeShapeType="1" noTextEdit="1"/>
              </p:cNvSpPr>
              <p:nvPr/>
            </p:nvSpPr>
            <p:spPr>
              <a:xfrm>
                <a:off x="888685" y="1602740"/>
                <a:ext cx="2055691" cy="307777"/>
              </a:xfrm>
              <a:prstGeom prst="rect">
                <a:avLst/>
              </a:prstGeom>
              <a:blipFill>
                <a:blip r:embed="rId5"/>
                <a:stretch>
                  <a:fillRect l="-2967" t="-2000" r="-4154"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8"/>
              <p:cNvSpPr txBox="1"/>
              <p:nvPr/>
            </p:nvSpPr>
            <p:spPr>
              <a:xfrm>
                <a:off x="554294" y="2119067"/>
                <a:ext cx="2792366" cy="1162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𝑨</m:t>
                      </m:r>
                      <m:r>
                        <a:rPr lang="en-US" altLang="zh-CN" sz="2000" b="0" i="1" smtClean="0">
                          <a:latin typeface="Cambria Math" charset="0"/>
                        </a:rPr>
                        <m:t>=</m:t>
                      </m:r>
                      <m:d>
                        <m:dPr>
                          <m:begChr m:val="["/>
                          <m:endChr m:val="]"/>
                          <m:ctrlPr>
                            <a:rPr lang="mr-IN" altLang="zh-CN" sz="2000" b="0" i="1" smtClean="0">
                              <a:latin typeface="Cambria Math" panose="02040503050406030204" pitchFamily="18" charset="0"/>
                            </a:rPr>
                          </m:ctrlPr>
                        </m:dPr>
                        <m:e>
                          <m:m>
                            <m:mPr>
                              <m:mcs>
                                <m:mc>
                                  <m:mcPr>
                                    <m:count m:val="4"/>
                                    <m:mcJc m:val="center"/>
                                  </m:mcPr>
                                </m:mc>
                              </m:mcs>
                              <m:ctrlPr>
                                <a:rPr lang="mr-IN"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m:rPr>
                                        <m:brk m:alnAt="7"/>
                                      </m:rPr>
                                      <a:rPr lang="en-US" altLang="zh-CN" sz="2000" b="0" i="1" smtClean="0">
                                        <a:latin typeface="Cambria Math" charset="0"/>
                                      </a:rPr>
                                      <m:t>𝐿</m:t>
                                    </m:r>
                                  </m:e>
                                  <m:sub>
                                    <m:r>
                                      <a:rPr lang="en-US" altLang="zh-CN" sz="2000" b="0" i="1" smtClean="0">
                                        <a:latin typeface="Cambria Math" charset="0"/>
                                      </a:rPr>
                                      <m:t>11</m:t>
                                    </m:r>
                                  </m:sub>
                                </m:sSub>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12</m:t>
                                    </m:r>
                                  </m:sub>
                                </m:sSub>
                              </m:e>
                              <m:e>
                                <m:r>
                                  <a:rPr lang="en-US" altLang="zh-CN" b="0" i="1" smtClean="0">
                                    <a:latin typeface="Cambria Math" charset="0"/>
                                  </a:rPr>
                                  <m:t>…</m:t>
                                </m:r>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1</m:t>
                                    </m:r>
                                    <m:r>
                                      <a:rPr lang="en-US" altLang="zh-CN" b="0" i="1" smtClean="0">
                                        <a:latin typeface="Cambria Math" charset="0"/>
                                      </a:rPr>
                                      <m:t>𝑛</m:t>
                                    </m:r>
                                  </m:sub>
                                </m:sSub>
                              </m:e>
                            </m:mr>
                            <m:mr>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22</m:t>
                                    </m:r>
                                  </m:sub>
                                </m:sSub>
                              </m:e>
                              <m:e>
                                <m:r>
                                  <a:rPr lang="en-US" altLang="zh-CN" b="0" i="1" smtClean="0">
                                    <a:latin typeface="Cambria Math" charset="0"/>
                                  </a:rPr>
                                  <m:t>…</m:t>
                                </m:r>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2</m:t>
                                    </m:r>
                                    <m:r>
                                      <a:rPr lang="en-US" altLang="zh-CN" b="0" i="1" smtClean="0">
                                        <a:latin typeface="Cambria Math" charset="0"/>
                                      </a:rPr>
                                      <m:t>𝑛</m:t>
                                    </m:r>
                                  </m:sub>
                                </m:sSub>
                              </m:e>
                            </m:mr>
                            <m:mr>
                              <m:e>
                                <m:r>
                                  <a:rPr lang="en-US" i="1" smtClean="0">
                                    <a:latin typeface="Cambria Math" charset="0"/>
                                  </a:rPr>
                                  <m:t>⋮</m:t>
                                </m:r>
                              </m:e>
                              <m:e>
                                <m:r>
                                  <a:rPr lang="en-US" i="1" smtClean="0">
                                    <a:latin typeface="Cambria Math" charset="0"/>
                                  </a:rPr>
                                  <m:t>⋮</m:t>
                                </m:r>
                              </m:e>
                              <m:e>
                                <m:r>
                                  <a:rPr lang="en-US" i="1" smtClean="0">
                                    <a:latin typeface="Cambria Math" charset="0"/>
                                  </a:rPr>
                                  <m:t>⋮</m:t>
                                </m:r>
                              </m:e>
                              <m:e>
                                <m:r>
                                  <a:rPr lang="en-US" i="1" smtClean="0">
                                    <a:latin typeface="Cambria Math" charset="0"/>
                                  </a:rPr>
                                  <m:t>⋮</m:t>
                                </m:r>
                              </m:e>
                            </m:mr>
                            <m:mr>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𝑛</m:t>
                                    </m:r>
                                    <m:r>
                                      <a:rPr lang="en-US" altLang="zh-CN" b="0" i="1" smtClean="0">
                                        <a:latin typeface="Cambria Math"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𝑛</m:t>
                                    </m:r>
                                    <m:r>
                                      <a:rPr lang="en-US" altLang="zh-CN" b="0" i="1" smtClean="0">
                                        <a:latin typeface="Cambria Math" charset="0"/>
                                      </a:rPr>
                                      <m:t>2</m:t>
                                    </m:r>
                                  </m:sub>
                                </m:sSub>
                              </m:e>
                              <m:e>
                                <m:r>
                                  <a:rPr lang="mr-IN" i="1" smtClean="0">
                                    <a:latin typeface="Cambria Math" charset="0"/>
                                  </a:rPr>
                                  <m:t>…</m:t>
                                </m:r>
                              </m:e>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𝑛𝑛</m:t>
                                    </m:r>
                                  </m:sub>
                                </m:sSub>
                              </m:e>
                            </m:mr>
                          </m:m>
                        </m:e>
                      </m:d>
                    </m:oMath>
                  </m:oMathPara>
                </a14:m>
                <a:endParaRPr lang="en-US" sz="2000" dirty="0"/>
              </a:p>
            </p:txBody>
          </p:sp>
        </mc:Choice>
        <mc:Fallback xmlns="">
          <p:sp>
            <p:nvSpPr>
              <p:cNvPr id="11" name="TextBox 8"/>
              <p:cNvSpPr txBox="1">
                <a:spLocks noRot="1" noChangeAspect="1" noMove="1" noResize="1" noEditPoints="1" noAdjustHandles="1" noChangeArrowheads="1" noChangeShapeType="1" noTextEdit="1"/>
              </p:cNvSpPr>
              <p:nvPr/>
            </p:nvSpPr>
            <p:spPr>
              <a:xfrm>
                <a:off x="554294" y="2119067"/>
                <a:ext cx="2792366" cy="116281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9"/>
              <p:cNvSpPr txBox="1"/>
              <p:nvPr/>
            </p:nvSpPr>
            <p:spPr>
              <a:xfrm>
                <a:off x="532173" y="3632463"/>
                <a:ext cx="2776337" cy="1147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𝑴</m:t>
                      </m:r>
                      <m:r>
                        <a:rPr lang="en-US" altLang="zh-CN" sz="2000" b="0" i="1" smtClean="0">
                          <a:latin typeface="Cambria Math" charset="0"/>
                        </a:rPr>
                        <m:t>=</m:t>
                      </m:r>
                      <m:d>
                        <m:dPr>
                          <m:begChr m:val="["/>
                          <m:endChr m:val="]"/>
                          <m:ctrlPr>
                            <a:rPr lang="mr-IN" altLang="zh-CN" sz="2000" b="0" i="1" smtClean="0">
                              <a:latin typeface="Cambria Math" panose="02040503050406030204" pitchFamily="18" charset="0"/>
                            </a:rPr>
                          </m:ctrlPr>
                        </m:dPr>
                        <m:e>
                          <m:m>
                            <m:mPr>
                              <m:mcs>
                                <m:mc>
                                  <m:mcPr>
                                    <m:count m:val="4"/>
                                    <m:mcJc m:val="center"/>
                                  </m:mcPr>
                                </m:mc>
                              </m:mcs>
                              <m:ctrlPr>
                                <a:rPr lang="mr-IN"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charset="0"/>
                                      </a:rPr>
                                      <m:t>𝑚</m:t>
                                    </m:r>
                                  </m:e>
                                  <m:sub>
                                    <m:r>
                                      <a:rPr lang="en-US" altLang="zh-CN" sz="2000" b="0" i="1" smtClean="0">
                                        <a:latin typeface="Cambria Math" charset="0"/>
                                      </a:rPr>
                                      <m:t>1</m:t>
                                    </m:r>
                                  </m:sub>
                                </m:sSub>
                              </m:e>
                              <m:e>
                                <m:r>
                                  <a:rPr lang="en-US" altLang="zh-CN" b="0" i="1" smtClean="0">
                                    <a:latin typeface="Cambria Math" charset="0"/>
                                  </a:rPr>
                                  <m:t>0</m:t>
                                </m:r>
                              </m:e>
                              <m:e>
                                <m:r>
                                  <a:rPr lang="en-US" altLang="zh-CN" b="0" i="1" smtClean="0">
                                    <a:latin typeface="Cambria Math" charset="0"/>
                                  </a:rPr>
                                  <m:t>…</m:t>
                                </m:r>
                              </m:e>
                              <m:e>
                                <m:r>
                                  <a:rPr lang="en-US" altLang="zh-CN" b="0" i="1" smtClean="0">
                                    <a:latin typeface="Cambria Math" charset="0"/>
                                  </a:rPr>
                                  <m:t>0</m:t>
                                </m:r>
                              </m:e>
                            </m:mr>
                            <m:mr>
                              <m:e>
                                <m:r>
                                  <a:rPr lang="en-US" altLang="zh-CN" b="0" i="1" smtClean="0">
                                    <a:latin typeface="Cambria Math" charset="0"/>
                                  </a:rPr>
                                  <m:t>0</m:t>
                                </m:r>
                              </m:e>
                              <m:e>
                                <m:sSub>
                                  <m:sSubPr>
                                    <m:ctrlPr>
                                      <a:rPr lang="en-US" altLang="zh-CN" b="0" i="1" smtClean="0">
                                        <a:latin typeface="Cambria Math" panose="02040503050406030204" pitchFamily="18" charset="0"/>
                                      </a:rPr>
                                    </m:ctrlPr>
                                  </m:sSubPr>
                                  <m:e>
                                    <m:r>
                                      <a:rPr lang="en-US" altLang="zh-CN" b="0" i="1" smtClean="0">
                                        <a:latin typeface="Cambria Math" charset="0"/>
                                      </a:rPr>
                                      <m:t>𝑚</m:t>
                                    </m:r>
                                  </m:e>
                                  <m:sub>
                                    <m:r>
                                      <a:rPr lang="en-US" altLang="zh-CN" b="0" i="1" smtClean="0">
                                        <a:latin typeface="Cambria Math" charset="0"/>
                                      </a:rPr>
                                      <m:t>2</m:t>
                                    </m:r>
                                  </m:sub>
                                </m:sSub>
                              </m:e>
                              <m:e>
                                <m:r>
                                  <a:rPr lang="en-US" altLang="zh-CN" b="0" i="1" smtClean="0">
                                    <a:latin typeface="Cambria Math" charset="0"/>
                                  </a:rPr>
                                  <m:t>…</m:t>
                                </m:r>
                              </m:e>
                              <m:e>
                                <m:r>
                                  <a:rPr lang="en-US" altLang="zh-CN" b="0" i="1" smtClean="0">
                                    <a:latin typeface="Cambria Math" charset="0"/>
                                  </a:rPr>
                                  <m:t>0</m:t>
                                </m:r>
                              </m:e>
                            </m:mr>
                            <m:mr>
                              <m:e>
                                <m:r>
                                  <a:rPr lang="en-US" i="1" smtClean="0">
                                    <a:latin typeface="Cambria Math" charset="0"/>
                                  </a:rPr>
                                  <m:t>⋮</m:t>
                                </m:r>
                              </m:e>
                              <m:e>
                                <m:r>
                                  <a:rPr lang="en-US" i="1" smtClean="0">
                                    <a:latin typeface="Cambria Math" charset="0"/>
                                  </a:rPr>
                                  <m:t>⋮</m:t>
                                </m:r>
                              </m:e>
                              <m:e>
                                <m:r>
                                  <a:rPr lang="en-US" i="1" smtClean="0">
                                    <a:latin typeface="Cambria Math" charset="0"/>
                                  </a:rPr>
                                  <m:t>⋮</m:t>
                                </m:r>
                              </m:e>
                              <m:e>
                                <m:r>
                                  <a:rPr lang="en-US" i="1" smtClean="0">
                                    <a:latin typeface="Cambria Math" charset="0"/>
                                  </a:rPr>
                                  <m:t>⋮</m:t>
                                </m:r>
                              </m:e>
                            </m:mr>
                            <m:mr>
                              <m:e>
                                <m:r>
                                  <a:rPr lang="en-US" altLang="zh-CN" b="0" i="1" smtClean="0">
                                    <a:latin typeface="Cambria Math" charset="0"/>
                                  </a:rPr>
                                  <m:t>0</m:t>
                                </m:r>
                              </m:e>
                              <m:e>
                                <m:r>
                                  <a:rPr lang="en-US" altLang="zh-CN" b="0" i="1" smtClean="0">
                                    <a:latin typeface="Cambria Math" charset="0"/>
                                  </a:rPr>
                                  <m:t>0</m:t>
                                </m:r>
                              </m:e>
                              <m:e>
                                <m:r>
                                  <a:rPr lang="mr-IN" i="1" smtClean="0">
                                    <a:latin typeface="Cambria Math" charset="0"/>
                                  </a:rPr>
                                  <m:t>…</m:t>
                                </m:r>
                              </m:e>
                              <m:e>
                                <m:sSub>
                                  <m:sSubPr>
                                    <m:ctrlPr>
                                      <a:rPr lang="en-US" altLang="zh-CN" b="0" i="1" smtClean="0">
                                        <a:latin typeface="Cambria Math" panose="02040503050406030204" pitchFamily="18" charset="0"/>
                                      </a:rPr>
                                    </m:ctrlPr>
                                  </m:sSubPr>
                                  <m:e>
                                    <m:r>
                                      <a:rPr lang="en-US" altLang="zh-CN" b="0" i="1" smtClean="0">
                                        <a:latin typeface="Cambria Math" charset="0"/>
                                      </a:rPr>
                                      <m:t>𝑚</m:t>
                                    </m:r>
                                  </m:e>
                                  <m:sub>
                                    <m:r>
                                      <a:rPr lang="en-US" altLang="zh-CN" b="0" i="1" smtClean="0">
                                        <a:latin typeface="Cambria Math" charset="0"/>
                                      </a:rPr>
                                      <m:t>𝑛</m:t>
                                    </m:r>
                                  </m:sub>
                                </m:sSub>
                              </m:e>
                            </m:mr>
                          </m:m>
                        </m:e>
                      </m:d>
                    </m:oMath>
                  </m:oMathPara>
                </a14:m>
                <a:endParaRPr lang="en-US" sz="2000" dirty="0"/>
              </a:p>
            </p:txBody>
          </p:sp>
        </mc:Choice>
        <mc:Fallback xmlns="">
          <p:sp>
            <p:nvSpPr>
              <p:cNvPr id="12" name="TextBox 9"/>
              <p:cNvSpPr txBox="1">
                <a:spLocks noRot="1" noChangeAspect="1" noMove="1" noResize="1" noEditPoints="1" noAdjustHandles="1" noChangeArrowheads="1" noChangeShapeType="1" noTextEdit="1"/>
              </p:cNvSpPr>
              <p:nvPr/>
            </p:nvSpPr>
            <p:spPr>
              <a:xfrm>
                <a:off x="532173" y="3632463"/>
                <a:ext cx="2776337" cy="114755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0"/>
              <p:cNvSpPr txBox="1"/>
              <p:nvPr/>
            </p:nvSpPr>
            <p:spPr>
              <a:xfrm>
                <a:off x="3576001" y="2848325"/>
                <a:ext cx="19261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rPr>
                        <m:t>𝒑</m:t>
                      </m:r>
                      <m:r>
                        <a:rPr lang="en-US" altLang="zh-CN" sz="2400" b="0" i="1" smtClean="0">
                          <a:latin typeface="Cambria Math" charset="0"/>
                        </a:rPr>
                        <m:t>←</m:t>
                      </m:r>
                      <m:r>
                        <a:rPr lang="en-US" altLang="zh-CN" sz="2400" b="1" i="1" smtClean="0">
                          <a:latin typeface="Cambria Math" charset="0"/>
                        </a:rPr>
                        <m:t>𝒑</m:t>
                      </m:r>
                      <m:r>
                        <a:rPr lang="en-US" altLang="zh-CN" sz="2400" b="0" i="1" smtClean="0">
                          <a:latin typeface="Cambria Math" charset="0"/>
                        </a:rPr>
                        <m:t>(</m:t>
                      </m:r>
                      <m:sSup>
                        <m:sSupPr>
                          <m:ctrlPr>
                            <a:rPr lang="en-US" altLang="zh-CN" sz="2400" b="0" i="1" smtClean="0">
                              <a:latin typeface="Cambria Math" panose="02040503050406030204" pitchFamily="18" charset="0"/>
                            </a:rPr>
                          </m:ctrlPr>
                        </m:sSupPr>
                        <m:e>
                          <m:r>
                            <a:rPr lang="en-US" altLang="zh-CN" sz="2400" b="1" i="1" smtClean="0">
                              <a:latin typeface="Cambria Math" charset="0"/>
                            </a:rPr>
                            <m:t>𝑴</m:t>
                          </m:r>
                        </m:e>
                        <m:sup>
                          <m:r>
                            <a:rPr lang="en-US" altLang="zh-CN" sz="2400" b="0" i="1" smtClean="0">
                              <a:latin typeface="Cambria Math" charset="0"/>
                            </a:rPr>
                            <m:t>−1</m:t>
                          </m:r>
                        </m:sup>
                      </m:sSup>
                      <m:r>
                        <a:rPr lang="en-US" altLang="zh-CN" sz="2400" b="1" i="1">
                          <a:latin typeface="Cambria Math" charset="0"/>
                        </a:rPr>
                        <m:t>𝑨</m:t>
                      </m:r>
                      <m:r>
                        <a:rPr lang="en-US" altLang="zh-CN" sz="2400" b="0" i="1" smtClean="0">
                          <a:latin typeface="Cambria Math" charset="0"/>
                        </a:rPr>
                        <m:t>)</m:t>
                      </m:r>
                    </m:oMath>
                  </m:oMathPara>
                </a14:m>
                <a:endParaRPr lang="en-US" sz="2400" dirty="0"/>
              </a:p>
            </p:txBody>
          </p:sp>
        </mc:Choice>
        <mc:Fallback xmlns="">
          <p:sp>
            <p:nvSpPr>
              <p:cNvPr id="13" name="TextBox 10"/>
              <p:cNvSpPr txBox="1">
                <a:spLocks noRot="1" noChangeAspect="1" noMove="1" noResize="1" noEditPoints="1" noAdjustHandles="1" noChangeArrowheads="1" noChangeShapeType="1" noTextEdit="1"/>
              </p:cNvSpPr>
              <p:nvPr/>
            </p:nvSpPr>
            <p:spPr>
              <a:xfrm>
                <a:off x="3576001" y="2848325"/>
                <a:ext cx="1926168" cy="369332"/>
              </a:xfrm>
              <a:prstGeom prst="rect">
                <a:avLst/>
              </a:prstGeom>
              <a:blipFill>
                <a:blip r:embed="rId8"/>
                <a:stretch>
                  <a:fillRect l="-3797" r="-5380" b="-34426"/>
                </a:stretch>
              </a:blipFill>
            </p:spPr>
            <p:txBody>
              <a:bodyPr/>
              <a:lstStyle/>
              <a:p>
                <a:r>
                  <a:rPr lang="zh-CN" altLang="en-US">
                    <a:noFill/>
                  </a:rPr>
                  <a:t> </a:t>
                </a:r>
              </a:p>
            </p:txBody>
          </p:sp>
        </mc:Fallback>
      </mc:AlternateContent>
      <p:sp>
        <p:nvSpPr>
          <p:cNvPr id="5" name="右弧形箭头 4"/>
          <p:cNvSpPr/>
          <p:nvPr/>
        </p:nvSpPr>
        <p:spPr>
          <a:xfrm rot="5400000">
            <a:off x="4542812" y="3055515"/>
            <a:ext cx="514306" cy="1193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4" name="TextBox 11"/>
              <p:cNvSpPr txBox="1"/>
              <p:nvPr/>
            </p:nvSpPr>
            <p:spPr>
              <a:xfrm>
                <a:off x="4198588" y="4023868"/>
                <a:ext cx="11982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charset="0"/>
                        </a:rPr>
                        <m:t>𝑳</m:t>
                      </m:r>
                      <m:r>
                        <a:rPr lang="en-US" altLang="zh-CN" sz="2000" b="1" i="1" smtClean="0">
                          <a:latin typeface="Cambria Math" charset="0"/>
                        </a:rPr>
                        <m:t>=</m:t>
                      </m:r>
                      <m:sSup>
                        <m:sSupPr>
                          <m:ctrlPr>
                            <a:rPr lang="en-US" altLang="zh-CN" sz="2000" i="1">
                              <a:latin typeface="Cambria Math" panose="02040503050406030204" pitchFamily="18" charset="0"/>
                            </a:rPr>
                          </m:ctrlPr>
                        </m:sSupPr>
                        <m:e>
                          <m:r>
                            <a:rPr lang="en-US" altLang="zh-CN" sz="2000" b="1" i="1">
                              <a:latin typeface="Cambria Math" charset="0"/>
                            </a:rPr>
                            <m:t>𝑴</m:t>
                          </m:r>
                        </m:e>
                        <m:sup>
                          <m:r>
                            <a:rPr lang="en-US" altLang="zh-CN" sz="2000" i="1">
                              <a:latin typeface="Cambria Math" charset="0"/>
                            </a:rPr>
                            <m:t>−1</m:t>
                          </m:r>
                        </m:sup>
                      </m:sSup>
                      <m:r>
                        <a:rPr lang="en-US" altLang="zh-CN" sz="2000" b="1" i="1">
                          <a:latin typeface="Cambria Math" charset="0"/>
                        </a:rPr>
                        <m:t>𝑨</m:t>
                      </m:r>
                    </m:oMath>
                  </m:oMathPara>
                </a14:m>
                <a:endParaRPr lang="en-US" sz="2000" dirty="0"/>
              </a:p>
            </p:txBody>
          </p:sp>
        </mc:Choice>
        <mc:Fallback xmlns="">
          <p:sp>
            <p:nvSpPr>
              <p:cNvPr id="14" name="TextBox 11"/>
              <p:cNvSpPr txBox="1">
                <a:spLocks noRot="1" noChangeAspect="1" noMove="1" noResize="1" noEditPoints="1" noAdjustHandles="1" noChangeArrowheads="1" noChangeShapeType="1" noTextEdit="1"/>
              </p:cNvSpPr>
              <p:nvPr/>
            </p:nvSpPr>
            <p:spPr>
              <a:xfrm>
                <a:off x="4198588" y="4023868"/>
                <a:ext cx="1198277" cy="307777"/>
              </a:xfrm>
              <a:prstGeom prst="rect">
                <a:avLst/>
              </a:prstGeom>
              <a:blipFill>
                <a:blip r:embed="rId9"/>
                <a:stretch>
                  <a:fillRect l="-4592" r="-5102" b="-5882"/>
                </a:stretch>
              </a:blipFill>
            </p:spPr>
            <p:txBody>
              <a:bodyPr/>
              <a:lstStyle/>
              <a:p>
                <a:r>
                  <a:rPr lang="zh-CN" altLang="en-US">
                    <a:noFill/>
                  </a:rPr>
                  <a:t> </a:t>
                </a:r>
              </a:p>
            </p:txBody>
          </p:sp>
        </mc:Fallback>
      </mc:AlternateContent>
      <p:sp>
        <p:nvSpPr>
          <p:cNvPr id="15" name="TextBox 6"/>
          <p:cNvSpPr txBox="1"/>
          <p:nvPr/>
        </p:nvSpPr>
        <p:spPr>
          <a:xfrm>
            <a:off x="3763566" y="3996585"/>
            <a:ext cx="505588" cy="400110"/>
          </a:xfrm>
          <a:prstGeom prst="rect">
            <a:avLst/>
          </a:prstGeom>
          <a:noFill/>
        </p:spPr>
        <p:txBody>
          <a:bodyPr wrap="none" rtlCol="0">
            <a:spAutoFit/>
          </a:bodyPr>
          <a:lstStyle/>
          <a:p>
            <a:r>
              <a:rPr lang="en-US" altLang="zh-CN" sz="2000"/>
              <a:t>Let</a:t>
            </a:r>
            <a:endParaRPr lang="en-US" sz="2000" dirty="0"/>
          </a:p>
        </p:txBody>
      </p:sp>
      <mc:AlternateContent xmlns:mc="http://schemas.openxmlformats.org/markup-compatibility/2006" xmlns:a14="http://schemas.microsoft.com/office/drawing/2010/main">
        <mc:Choice Requires="a14">
          <p:sp>
            <p:nvSpPr>
              <p:cNvPr id="16" name="TextBox 12"/>
              <p:cNvSpPr txBox="1"/>
              <p:nvPr/>
            </p:nvSpPr>
            <p:spPr>
              <a:xfrm>
                <a:off x="3675179" y="4268806"/>
                <a:ext cx="1830694"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charset="0"/>
                            </a:rPr>
                            <m:t>𝒑</m:t>
                          </m:r>
                        </m:e>
                        <m:sup>
                          <m:r>
                            <a:rPr lang="en-US" altLang="zh-CN" sz="2800" b="1" i="1" smtClean="0">
                              <a:solidFill>
                                <a:srgbClr val="C00000"/>
                              </a:solidFill>
                              <a:latin typeface="Cambria Math" charset="0"/>
                            </a:rPr>
                            <m:t>𝒕</m:t>
                          </m:r>
                          <m:r>
                            <a:rPr lang="en-US" altLang="zh-CN" sz="2800" b="1" i="1" smtClean="0">
                              <a:solidFill>
                                <a:srgbClr val="C00000"/>
                              </a:solidFill>
                              <a:latin typeface="Cambria Math" charset="0"/>
                            </a:rPr>
                            <m:t>+</m:t>
                          </m:r>
                          <m:r>
                            <a:rPr lang="en-US" altLang="zh-CN" sz="2800" b="1" i="1" smtClean="0">
                              <a:solidFill>
                                <a:srgbClr val="C00000"/>
                              </a:solidFill>
                              <a:latin typeface="Cambria Math" charset="0"/>
                            </a:rPr>
                            <m:t>𝟏</m:t>
                          </m:r>
                        </m:sup>
                      </m:sSup>
                      <m:r>
                        <a:rPr lang="en-US" altLang="zh-CN" sz="2800" b="0" i="1" smtClean="0">
                          <a:solidFill>
                            <a:srgbClr val="C00000"/>
                          </a:solidFill>
                          <a:latin typeface="Cambria Math" charset="0"/>
                        </a:rPr>
                        <m:t>←</m:t>
                      </m:r>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charset="0"/>
                            </a:rPr>
                            <m:t>𝒑</m:t>
                          </m:r>
                        </m:e>
                        <m:sup>
                          <m:r>
                            <a:rPr lang="en-US" altLang="zh-CN" sz="2800" b="1" i="1" smtClean="0">
                              <a:solidFill>
                                <a:srgbClr val="C00000"/>
                              </a:solidFill>
                              <a:latin typeface="Cambria Math" charset="0"/>
                            </a:rPr>
                            <m:t>𝒕</m:t>
                          </m:r>
                        </m:sup>
                      </m:sSup>
                      <m:r>
                        <a:rPr lang="en-US" altLang="zh-CN" sz="2800" b="1" i="1" smtClean="0">
                          <a:solidFill>
                            <a:srgbClr val="C00000"/>
                          </a:solidFill>
                          <a:latin typeface="Cambria Math" charset="0"/>
                        </a:rPr>
                        <m:t>𝑳</m:t>
                      </m:r>
                    </m:oMath>
                  </m:oMathPara>
                </a14:m>
                <a:endParaRPr lang="en-US" sz="2800" b="1" dirty="0">
                  <a:solidFill>
                    <a:srgbClr val="C00000"/>
                  </a:solidFill>
                </a:endParaRPr>
              </a:p>
            </p:txBody>
          </p:sp>
        </mc:Choice>
        <mc:Fallback xmlns="">
          <p:sp>
            <p:nvSpPr>
              <p:cNvPr id="16" name="TextBox 12"/>
              <p:cNvSpPr txBox="1">
                <a:spLocks noRot="1" noChangeAspect="1" noMove="1" noResize="1" noEditPoints="1" noAdjustHandles="1" noChangeArrowheads="1" noChangeShapeType="1" noTextEdit="1"/>
              </p:cNvSpPr>
              <p:nvPr/>
            </p:nvSpPr>
            <p:spPr>
              <a:xfrm>
                <a:off x="3675179" y="4268806"/>
                <a:ext cx="1830694" cy="440633"/>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9278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en-US" altLang="zh-CN" sz="4000" dirty="0">
                <a:latin typeface="CMSS10" charset="0"/>
              </a:rPr>
              <a:t>“Beautiful math tends to be useful, and useful things tend to have beautiful math.”</a:t>
            </a:r>
            <a:endParaRPr kumimoji="1" lang="en-US" altLang="zh-CN" sz="4000" dirty="0"/>
          </a:p>
        </p:txBody>
      </p:sp>
    </p:spTree>
    <p:extLst>
      <p:ext uri="{BB962C8B-B14F-4D97-AF65-F5344CB8AC3E}">
        <p14:creationId xmlns:p14="http://schemas.microsoft.com/office/powerpoint/2010/main" val="127102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50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r>
                  <a:rPr kumimoji="1" lang="zh-CN" altLang="en-US" dirty="0"/>
                  <a:t>迭代函数</a:t>
                </a:r>
                <a:endParaRPr kumimoji="1"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414485" y="1343025"/>
            <a:ext cx="4436117" cy="3044687"/>
          </a:xfrm>
          <a:prstGeom prst="rect">
            <a:avLst/>
          </a:prstGeom>
        </p:spPr>
      </p:pic>
      <p:pic>
        <p:nvPicPr>
          <p:cNvPr id="5" name="图片 4">
            <a:extLst>
              <a:ext uri="{FF2B5EF4-FFF2-40B4-BE49-F238E27FC236}">
                <a16:creationId xmlns:a16="http://schemas.microsoft.com/office/drawing/2014/main" id="{779789C4-973F-4CFF-A21E-5A0E9F943596}"/>
              </a:ext>
            </a:extLst>
          </p:cNvPr>
          <p:cNvPicPr>
            <a:picLocks noChangeAspect="1"/>
          </p:cNvPicPr>
          <p:nvPr/>
        </p:nvPicPr>
        <p:blipFill>
          <a:blip r:embed="rId4"/>
          <a:stretch>
            <a:fillRect/>
          </a:stretch>
        </p:blipFill>
        <p:spPr>
          <a:xfrm>
            <a:off x="1393372" y="4467364"/>
            <a:ext cx="6357256" cy="577572"/>
          </a:xfrm>
          <a:prstGeom prst="rect">
            <a:avLst/>
          </a:prstGeom>
        </p:spPr>
      </p:pic>
    </p:spTree>
    <p:extLst>
      <p:ext uri="{BB962C8B-B14F-4D97-AF65-F5344CB8AC3E}">
        <p14:creationId xmlns:p14="http://schemas.microsoft.com/office/powerpoint/2010/main" val="326944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r>
                  <a:rPr kumimoji="1" lang="zh-CN" altLang="en-US" dirty="0"/>
                  <a:t>创建一个图</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93036" y="2194560"/>
            <a:ext cx="8357927" cy="1800000"/>
          </a:xfrm>
          <a:prstGeom prst="rect">
            <a:avLst/>
          </a:prstGeom>
        </p:spPr>
      </p:pic>
    </p:spTree>
    <p:extLst>
      <p:ext uri="{BB962C8B-B14F-4D97-AF65-F5344CB8AC3E}">
        <p14:creationId xmlns:p14="http://schemas.microsoft.com/office/powerpoint/2010/main" val="132384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zh-CN" altLang="en-US" sz="800" dirty="0"/>
              <a:t>[0.25 0.25 0.25 0.25] :</a:t>
            </a:r>
          </a:p>
          <a:p>
            <a:r>
              <a:rPr lang="zh-CN" altLang="en-US" sz="800" dirty="0"/>
              <a:t>[[0.25  0.25  0.125 0.375]]</a:t>
            </a:r>
          </a:p>
          <a:p>
            <a:r>
              <a:rPr lang="zh-CN" altLang="en-US" sz="800" dirty="0"/>
              <a:t>[[0.375 0.25  0.125 0.25 ]]</a:t>
            </a:r>
          </a:p>
          <a:p>
            <a:r>
              <a:rPr lang="zh-CN" altLang="en-US" sz="800" dirty="0"/>
              <a:t>[[0.25  0.375 0.125 0.25 ]]</a:t>
            </a:r>
          </a:p>
          <a:p>
            <a:r>
              <a:rPr lang="zh-CN" altLang="en-US" sz="800" dirty="0"/>
              <a:t>[[0.25   0.25   0.1875 0.3125]]</a:t>
            </a:r>
          </a:p>
          <a:p>
            <a:r>
              <a:rPr lang="zh-CN" altLang="en-US" sz="800" dirty="0"/>
              <a:t>[[0.3125 0.25   0.125  0.3125]]</a:t>
            </a:r>
          </a:p>
          <a:p>
            <a:r>
              <a:rPr lang="zh-CN" altLang="en-US" sz="800" dirty="0"/>
              <a:t>[[0.3125 0.3125 0.125  0.25  ]]</a:t>
            </a:r>
          </a:p>
          <a:p>
            <a:r>
              <a:rPr lang="zh-CN" altLang="en-US" sz="800" dirty="0"/>
              <a:t>[[0.25    0.3125  0.15625 0.28125]]</a:t>
            </a:r>
          </a:p>
          <a:p>
            <a:r>
              <a:rPr lang="zh-CN" altLang="en-US" sz="800" dirty="0"/>
              <a:t>[[0.28125 0.25    0.15625 0.3125 ]]</a:t>
            </a:r>
          </a:p>
          <a:p>
            <a:r>
              <a:rPr lang="zh-CN" altLang="en-US" sz="800" dirty="0"/>
              <a:t>[[0.3125  0.28125 0.125   0.28125]]</a:t>
            </a:r>
          </a:p>
          <a:p>
            <a:r>
              <a:rPr lang="zh-CN" altLang="en-US" sz="800" dirty="0"/>
              <a:t>[[0.28125  0.3125   0.140625 0.265625]]</a:t>
            </a:r>
          </a:p>
          <a:p>
            <a:r>
              <a:rPr lang="zh-CN" altLang="en-US" sz="800" dirty="0"/>
              <a:t>[[0.265625 0.28125  0.15625  0.296875]]</a:t>
            </a:r>
          </a:p>
          <a:p>
            <a:r>
              <a:rPr lang="zh-CN" altLang="en-US" sz="800" dirty="0"/>
              <a:t>[[0.296875 0.265625 0.140625 0.296875]]</a:t>
            </a:r>
          </a:p>
          <a:p>
            <a:r>
              <a:rPr lang="zh-CN" altLang="en-US" sz="800" dirty="0"/>
              <a:t>[[0.296875  0.296875  0.1328125 0.2734375]]</a:t>
            </a:r>
          </a:p>
          <a:p>
            <a:r>
              <a:rPr lang="zh-CN" altLang="en-US" sz="800" dirty="0"/>
              <a:t>[[0.2734375 0.296875  0.1484375 0.28125  ]]</a:t>
            </a:r>
          </a:p>
          <a:p>
            <a:r>
              <a:rPr lang="zh-CN" altLang="en-US" sz="800" dirty="0"/>
              <a:t>[[0.28125   0.2734375 0.1484375 0.296875 ]]</a:t>
            </a:r>
          </a:p>
          <a:p>
            <a:r>
              <a:rPr lang="zh-CN" altLang="en-US" sz="800" dirty="0"/>
              <a:t>[[0.296875   0.28125    0.13671875 0.28515625]]</a:t>
            </a:r>
          </a:p>
          <a:p>
            <a:r>
              <a:rPr lang="zh-CN" altLang="en-US" sz="800" dirty="0"/>
              <a:t>[[0.28515625 0.296875   0.140625   0.27734375]]</a:t>
            </a:r>
          </a:p>
          <a:p>
            <a:r>
              <a:rPr lang="zh-CN" altLang="en-US" sz="800" dirty="0"/>
              <a:t>[[0.27734375 0.28515625 0.1484375  0.2890625 ]]</a:t>
            </a:r>
          </a:p>
          <a:p>
            <a:r>
              <a:rPr lang="zh-CN" altLang="en-US" sz="800" dirty="0"/>
              <a:t>[[0.2890625  0.27734375 0.14257812 0.29101562]]</a:t>
            </a:r>
          </a:p>
          <a:p>
            <a:r>
              <a:rPr lang="zh-CN" altLang="en-US" sz="800" dirty="0"/>
              <a:t>[[0.29101562 0.2890625  0.13867188 0.28125   ]]</a:t>
            </a:r>
          </a:p>
          <a:p>
            <a:r>
              <a:rPr lang="zh-CN" altLang="en-US" sz="800" dirty="0"/>
              <a:t>[[0.28125    0.29101562 0.14453125 0.28320312]]</a:t>
            </a:r>
          </a:p>
          <a:p>
            <a:r>
              <a:rPr lang="zh-CN" altLang="en-US" sz="800" dirty="0"/>
              <a:t>[[0.28320312 0.28125    0.14550781 0.29003906]]</a:t>
            </a:r>
          </a:p>
          <a:p>
            <a:r>
              <a:rPr lang="zh-CN" altLang="en-US" sz="800" dirty="0"/>
              <a:t>[[0.29003906 0.28320312 0.140625   0.28613281]]</a:t>
            </a:r>
          </a:p>
          <a:p>
            <a:r>
              <a:rPr lang="zh-CN" altLang="en-US" sz="800" dirty="0"/>
              <a:t>[[0.28613281 0.29003906 0.14160156 0.28222656]]</a:t>
            </a:r>
          </a:p>
          <a:p>
            <a:r>
              <a:rPr lang="zh-CN" altLang="en-US" sz="800" dirty="0"/>
              <a:t>[[0.28222656 0.28613281 0.14501953 0.28662109]]</a:t>
            </a:r>
          </a:p>
          <a:p>
            <a:r>
              <a:rPr lang="zh-CN" altLang="en-US" sz="800" dirty="0"/>
              <a:t>[[0.28662109 0.28222656 0.14306641 0.28808594]]</a:t>
            </a:r>
          </a:p>
          <a:p>
            <a:r>
              <a:rPr lang="zh-CN" altLang="en-US" sz="800" dirty="0"/>
              <a:t>[[0.28808594 0.28662109 0.14111328 0.28417969]]</a:t>
            </a:r>
          </a:p>
          <a:p>
            <a:r>
              <a:rPr lang="zh-CN" altLang="en-US" sz="800" dirty="0"/>
              <a:t>[[0.28417969 0.28808594 0.14331055 0.28442383]]</a:t>
            </a:r>
          </a:p>
          <a:p>
            <a:r>
              <a:rPr lang="zh-CN" altLang="en-US" sz="800" dirty="0"/>
              <a:t>[[0.28442383 0.28417969 0.14404297 0.28735352]]</a:t>
            </a:r>
          </a:p>
          <a:p>
            <a:r>
              <a:rPr lang="zh-CN" altLang="en-US" sz="800" dirty="0"/>
              <a:t>[[0.28735352 0.28442383 0.14208984 0.28613281]]</a:t>
            </a:r>
          </a:p>
          <a:p>
            <a:r>
              <a:rPr lang="zh-CN" altLang="en-US" sz="800" dirty="0"/>
              <a:t>[[0.28613281 0.28735352 0.14221191 0.28430176]]</a:t>
            </a:r>
          </a:p>
          <a:p>
            <a:r>
              <a:rPr lang="zh-CN" altLang="en-US" sz="800" dirty="0"/>
              <a:t>[[0.28430176 0.28613281 0.14367676 0.28588867]]</a:t>
            </a:r>
          </a:p>
          <a:p>
            <a:r>
              <a:rPr lang="zh-CN" altLang="en-US" sz="800" dirty="0"/>
              <a:t>[[0.28588867 0.28430176 0.14306641 0.28674316]]</a:t>
            </a:r>
          </a:p>
          <a:p>
            <a:r>
              <a:rPr lang="zh-CN" altLang="en-US" sz="800" dirty="0"/>
              <a:t>[[0.28674316 0.28588867 0.14215088 0.28521729]]</a:t>
            </a:r>
          </a:p>
          <a:p>
            <a:r>
              <a:rPr lang="zh-CN" altLang="en-US" sz="800" dirty="0"/>
              <a:t>[[0.28521729 0.28674316 0.14294434 0.28509521]]</a:t>
            </a:r>
          </a:p>
          <a:p>
            <a:r>
              <a:rPr lang="zh-CN" altLang="en-US" sz="800" dirty="0"/>
              <a:t>[[0.28509521 0.28521729 0.14337158 0.28631592]]</a:t>
            </a:r>
          </a:p>
        </p:txBody>
      </p:sp>
      <p:sp>
        <p:nvSpPr>
          <p:cNvPr id="7" name="圆角矩形 6"/>
          <p:cNvSpPr/>
          <p:nvPr/>
        </p:nvSpPr>
        <p:spPr>
          <a:xfrm>
            <a:off x="876300" y="2186940"/>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892040" y="4756150"/>
            <a:ext cx="2503170" cy="2474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7"/>
          <p:cNvSpPr/>
          <p:nvPr/>
        </p:nvSpPr>
        <p:spPr>
          <a:xfrm>
            <a:off x="2807970" y="3097530"/>
            <a:ext cx="2169055" cy="15544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比喻：初始时所有节点上均有</a:t>
            </a:r>
            <a:r>
              <a:rPr lang="en-US" altLang="zh-CN" sz="1600" dirty="0">
                <a:solidFill>
                  <a:srgbClr val="FF0000"/>
                </a:solidFill>
              </a:rPr>
              <a:t>0.25</a:t>
            </a:r>
            <a:r>
              <a:rPr lang="zh-CN" altLang="en-US" sz="1600" dirty="0">
                <a:solidFill>
                  <a:srgbClr val="FF0000"/>
                </a:solidFill>
              </a:rPr>
              <a:t>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126523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en-US" altLang="zh-CN" sz="800" dirty="0"/>
              <a:t>[1 0 0 0] :</a:t>
            </a:r>
          </a:p>
          <a:p>
            <a:r>
              <a:rPr lang="en-US" altLang="zh-CN" sz="800" dirty="0"/>
              <a:t>[[0. 1. 0. 0.]]</a:t>
            </a:r>
          </a:p>
          <a:p>
            <a:r>
              <a:rPr lang="en-US" altLang="zh-CN" sz="800" dirty="0"/>
              <a:t>[[0.  0.  0.5 0.5]]</a:t>
            </a:r>
          </a:p>
          <a:p>
            <a:r>
              <a:rPr lang="en-US" altLang="zh-CN" sz="800" dirty="0"/>
              <a:t>[[0.5 0.  0.  0.5]]</a:t>
            </a:r>
          </a:p>
          <a:p>
            <a:r>
              <a:rPr lang="en-US" altLang="zh-CN" sz="800" dirty="0"/>
              <a:t>[[0.5 0.5 0.  0. ]]</a:t>
            </a:r>
          </a:p>
          <a:p>
            <a:r>
              <a:rPr lang="en-US" altLang="zh-CN" sz="800" dirty="0"/>
              <a:t>[[0.   0.5  0.25 0.25]]</a:t>
            </a:r>
          </a:p>
          <a:p>
            <a:r>
              <a:rPr lang="en-US" altLang="zh-CN" sz="800" dirty="0"/>
              <a:t>[[0.25 0.   0.25 0.5 ]]</a:t>
            </a:r>
          </a:p>
          <a:p>
            <a:r>
              <a:rPr lang="en-US" altLang="zh-CN" sz="800" dirty="0"/>
              <a:t>[[0.5  0.25 0.   0.25]]</a:t>
            </a:r>
          </a:p>
          <a:p>
            <a:r>
              <a:rPr lang="en-US" altLang="zh-CN" sz="800" dirty="0"/>
              <a:t>[[0.25  0.5   0.125 0.125]]</a:t>
            </a:r>
          </a:p>
          <a:p>
            <a:r>
              <a:rPr lang="en-US" altLang="zh-CN" sz="800" dirty="0"/>
              <a:t>[[0.125 0.25  0.25  0.375]]</a:t>
            </a:r>
          </a:p>
          <a:p>
            <a:r>
              <a:rPr lang="en-US" altLang="zh-CN" sz="800" dirty="0"/>
              <a:t>[[0.375 0.125 0.125 0.375]]</a:t>
            </a:r>
          </a:p>
          <a:p>
            <a:r>
              <a:rPr lang="en-US" altLang="zh-CN" sz="800" dirty="0"/>
              <a:t>[[0.375  0.375  0.0625 0.1875]]</a:t>
            </a:r>
          </a:p>
          <a:p>
            <a:r>
              <a:rPr lang="en-US" altLang="zh-CN" sz="800" dirty="0"/>
              <a:t>[[0.1875 0.375  0.1875 0.25  ]]</a:t>
            </a:r>
          </a:p>
          <a:p>
            <a:r>
              <a:rPr lang="en-US" altLang="zh-CN" sz="800" dirty="0"/>
              <a:t>[[0.25   0.1875 0.1875 0.375 ]]</a:t>
            </a:r>
          </a:p>
          <a:p>
            <a:r>
              <a:rPr lang="en-US" altLang="zh-CN" sz="800" dirty="0"/>
              <a:t>[[0.375   0.25    0.09375 0.28125]]</a:t>
            </a:r>
          </a:p>
          <a:p>
            <a:r>
              <a:rPr lang="en-US" altLang="zh-CN" sz="800" dirty="0"/>
              <a:t>[[0.28125 0.375   0.125   0.21875]]</a:t>
            </a:r>
          </a:p>
          <a:p>
            <a:r>
              <a:rPr lang="en-US" altLang="zh-CN" sz="800" dirty="0"/>
              <a:t>[[0.21875 0.28125 0.1875  0.3125 ]]</a:t>
            </a:r>
          </a:p>
          <a:p>
            <a:r>
              <a:rPr lang="en-US" altLang="zh-CN" sz="800" dirty="0"/>
              <a:t>[[0.3125   0.21875  0.140625 0.328125]]</a:t>
            </a:r>
          </a:p>
          <a:p>
            <a:r>
              <a:rPr lang="en-US" altLang="zh-CN" sz="800" dirty="0"/>
              <a:t>[[0.328125 0.3125   0.109375 0.25    ]]</a:t>
            </a:r>
          </a:p>
          <a:p>
            <a:r>
              <a:rPr lang="en-US" altLang="zh-CN" sz="800" dirty="0"/>
              <a:t>[[0.25     0.328125 0.15625  0.265625]]</a:t>
            </a:r>
          </a:p>
          <a:p>
            <a:r>
              <a:rPr lang="en-US" altLang="zh-CN" sz="800" dirty="0"/>
              <a:t>[[0.265625  0.25      0.1640625 0.3203125]]</a:t>
            </a:r>
          </a:p>
          <a:p>
            <a:r>
              <a:rPr lang="en-US" altLang="zh-CN" sz="800" dirty="0"/>
              <a:t>[[0.3203125 0.265625  0.125     0.2890625]]</a:t>
            </a:r>
          </a:p>
          <a:p>
            <a:r>
              <a:rPr lang="en-US" altLang="zh-CN" sz="800" dirty="0"/>
              <a:t>[[0.2890625 0.3203125 0.1328125 0.2578125]]</a:t>
            </a:r>
          </a:p>
          <a:p>
            <a:r>
              <a:rPr lang="en-US" altLang="zh-CN" sz="800" dirty="0"/>
              <a:t>[[0.2578125  0.2890625  0.16015625 0.29296875]]</a:t>
            </a:r>
          </a:p>
          <a:p>
            <a:r>
              <a:rPr lang="en-US" altLang="zh-CN" sz="800" dirty="0"/>
              <a:t>[[0.29296875 0.2578125  0.14453125 0.3046875 ]]</a:t>
            </a:r>
          </a:p>
          <a:p>
            <a:r>
              <a:rPr lang="en-US" altLang="zh-CN" sz="800" dirty="0"/>
              <a:t>[[0.3046875  0.29296875 0.12890625 0.2734375 ]]</a:t>
            </a:r>
          </a:p>
          <a:p>
            <a:r>
              <a:rPr lang="en-US" altLang="zh-CN" sz="800" dirty="0"/>
              <a:t>[[0.2734375  0.3046875  0.14648438 0.27539062]]</a:t>
            </a:r>
          </a:p>
          <a:p>
            <a:r>
              <a:rPr lang="en-US" altLang="zh-CN" sz="800" dirty="0"/>
              <a:t>[[0.27539062 0.2734375  0.15234375 0.29882812]]</a:t>
            </a:r>
          </a:p>
          <a:p>
            <a:r>
              <a:rPr lang="en-US" altLang="zh-CN" sz="800" dirty="0"/>
              <a:t>[[0.29882812 0.27539062 0.13671875 0.2890625 ]]</a:t>
            </a:r>
          </a:p>
          <a:p>
            <a:r>
              <a:rPr lang="en-US" altLang="zh-CN" sz="800" dirty="0"/>
              <a:t>[[0.2890625  0.29882812 0.13769531 0.27441406]]</a:t>
            </a:r>
          </a:p>
          <a:p>
            <a:r>
              <a:rPr lang="en-US" altLang="zh-CN" sz="800" dirty="0"/>
              <a:t>[[0.27441406 0.2890625  0.14941406 0.28710938]]</a:t>
            </a:r>
          </a:p>
          <a:p>
            <a:r>
              <a:rPr lang="en-US" altLang="zh-CN" sz="800" dirty="0"/>
              <a:t>[[0.28710938 0.27441406 0.14453125 0.29394531]]</a:t>
            </a:r>
          </a:p>
          <a:p>
            <a:r>
              <a:rPr lang="en-US" altLang="zh-CN" sz="800" dirty="0"/>
              <a:t>[[0.29394531 0.28710938 0.13720703 0.28173828]]</a:t>
            </a:r>
          </a:p>
          <a:p>
            <a:r>
              <a:rPr lang="en-US" altLang="zh-CN" sz="800" dirty="0"/>
              <a:t>[[0.28173828 0.29394531 0.14355469 0.28076172]]</a:t>
            </a:r>
          </a:p>
          <a:p>
            <a:r>
              <a:rPr lang="en-US" altLang="zh-CN" sz="800" dirty="0"/>
              <a:t>[[0.28076172 0.28173828 0.14697266 0.29052734]]</a:t>
            </a:r>
          </a:p>
          <a:p>
            <a:r>
              <a:rPr lang="en-US" altLang="zh-CN" sz="800" dirty="0"/>
              <a:t>[[0.29052734 0.28076172 0.14086914 0.2878418 ]]</a:t>
            </a:r>
          </a:p>
          <a:p>
            <a:r>
              <a:rPr lang="en-US" altLang="zh-CN" sz="800" dirty="0"/>
              <a:t>[[0.2878418  0.29052734 0.14038086 0.28125   ]]</a:t>
            </a:r>
            <a:endParaRPr lang="zh-CN" altLang="en-US" sz="800" dirty="0"/>
          </a:p>
        </p:txBody>
      </p:sp>
      <p:sp>
        <p:nvSpPr>
          <p:cNvPr id="7" name="圆角矩形 6"/>
          <p:cNvSpPr/>
          <p:nvPr/>
        </p:nvSpPr>
        <p:spPr>
          <a:xfrm>
            <a:off x="735330" y="3047842"/>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88230" y="4756150"/>
            <a:ext cx="2636520" cy="3492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3128010" y="3249930"/>
            <a:ext cx="1846162" cy="140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比喻：初始时节点</a:t>
            </a:r>
            <a:r>
              <a:rPr lang="en-US" altLang="zh-CN" sz="1600" dirty="0">
                <a:solidFill>
                  <a:srgbClr val="FF0000"/>
                </a:solidFill>
              </a:rPr>
              <a:t>A</a:t>
            </a:r>
            <a:r>
              <a:rPr lang="zh-CN" altLang="en-US" sz="1600" dirty="0">
                <a:solidFill>
                  <a:srgbClr val="FF0000"/>
                </a:solidFill>
              </a:rPr>
              <a:t>上有一滴红墨水；接着不断让墨水沿着图结构传递给邻居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75181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在网络中，不同节点的“地位”是不平等的</a:t>
            </a:r>
            <a:endParaRPr lang="en-US" altLang="zh-CN" dirty="0"/>
          </a:p>
          <a:p>
            <a:pPr lvl="1"/>
            <a:r>
              <a:rPr lang="zh-CN" altLang="en-US" dirty="0"/>
              <a:t>例子：美国高中生恋爱关系图</a:t>
            </a:r>
            <a:endParaRPr lang="en-US" altLang="zh-CN" dirty="0"/>
          </a:p>
          <a:p>
            <a:pPr lvl="1"/>
            <a:r>
              <a:rPr lang="zh-CN" altLang="en-US" dirty="0"/>
              <a:t>如果定义有向边：</a:t>
            </a:r>
            <a:r>
              <a:rPr lang="zh-CN" altLang="en-US" dirty="0">
                <a:solidFill>
                  <a:srgbClr val="C00000"/>
                </a:solidFill>
              </a:rPr>
              <a:t>“追求”关系</a:t>
            </a:r>
            <a:endParaRPr lang="en-US" altLang="zh-CN" dirty="0">
              <a:solidFill>
                <a:srgbClr val="C00000"/>
              </a:solidFill>
            </a:endParaRPr>
          </a:p>
          <a:p>
            <a:pPr lvl="1"/>
            <a:endParaRPr lang="en-US" altLang="zh-CN" dirty="0"/>
          </a:p>
          <a:p>
            <a:endParaRPr kumimoji="1" lang="en-US" altLang="zh-CN" dirty="0"/>
          </a:p>
        </p:txBody>
      </p:sp>
      <p:sp>
        <p:nvSpPr>
          <p:cNvPr id="6" name="文本框 10"/>
          <p:cNvSpPr txBox="1"/>
          <p:nvPr/>
        </p:nvSpPr>
        <p:spPr>
          <a:xfrm>
            <a:off x="457200" y="3356514"/>
            <a:ext cx="5077975" cy="1064907"/>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marL="342900" indent="-342900" algn="l">
              <a:spcBef>
                <a:spcPct val="20000"/>
              </a:spcBef>
              <a:buFont typeface="Arial" pitchFamily="34" charset="0"/>
              <a:buChar char="•"/>
            </a:pPr>
            <a:r>
              <a:rPr lang="zh-CN" altLang="en-US" sz="2000" dirty="0">
                <a:latin typeface="微软雅黑" panose="020B0503020204020204" pitchFamily="34" charset="-122"/>
                <a:ea typeface="微软雅黑" panose="020B0503020204020204" pitchFamily="34" charset="-122"/>
                <a:cs typeface="+mn-cs"/>
              </a:rPr>
              <a:t>思考：</a:t>
            </a:r>
            <a:endParaRPr lang="en-US" altLang="zh-CN" sz="2000" dirty="0">
              <a:latin typeface="微软雅黑" panose="020B0503020204020204" pitchFamily="34" charset="-122"/>
              <a:ea typeface="微软雅黑" panose="020B0503020204020204" pitchFamily="34" charset="-122"/>
              <a:cs typeface="+mn-cs"/>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右边</a:t>
            </a:r>
            <a:r>
              <a:rPr lang="zh-CN" altLang="en-US" dirty="0">
                <a:solidFill>
                  <a:srgbClr val="C00000"/>
                </a:solidFill>
                <a:latin typeface="微软雅黑" panose="020B0503020204020204" pitchFamily="34" charset="-122"/>
                <a:ea typeface="微软雅黑" panose="020B0503020204020204" pitchFamily="34" charset="-122"/>
              </a:rPr>
              <a:t>两图中男生的重要性一样吗？</a:t>
            </a:r>
            <a:endParaRPr lang="en-US" altLang="zh-CN" dirty="0">
              <a:solidFill>
                <a:srgbClr val="C00000"/>
              </a:solidFill>
              <a:latin typeface="微软雅黑" panose="020B0503020204020204" pitchFamily="34" charset="-122"/>
              <a:ea typeface="微软雅黑" panose="020B0503020204020204" pitchFamily="34" charset="-122"/>
            </a:endParaRPr>
          </a:p>
          <a:p>
            <a:pPr marL="742950" lvl="1" indent="-285750">
              <a:spcBef>
                <a:spcPct val="20000"/>
              </a:spcBef>
              <a:buFont typeface="Arial" pitchFamily="34" charset="0"/>
              <a:buChar char="–"/>
            </a:pPr>
            <a:r>
              <a:rPr lang="zh-CN" altLang="en-US" dirty="0">
                <a:latin typeface="微软雅黑" panose="020B0503020204020204" pitchFamily="34" charset="-122"/>
                <a:ea typeface="微软雅黑" panose="020B0503020204020204" pitchFamily="34" charset="-122"/>
              </a:rPr>
              <a:t>你怎么</a:t>
            </a:r>
            <a:r>
              <a:rPr lang="zh-CN" altLang="en-US" dirty="0">
                <a:solidFill>
                  <a:srgbClr val="C00000"/>
                </a:solidFill>
                <a:latin typeface="微软雅黑" panose="020B0503020204020204" pitchFamily="34" charset="-122"/>
                <a:ea typeface="微软雅黑" panose="020B0503020204020204" pitchFamily="34" charset="-122"/>
              </a:rPr>
              <a:t>解释</a:t>
            </a:r>
            <a:r>
              <a:rPr lang="zh-CN" altLang="en-US" dirty="0">
                <a:latin typeface="微软雅黑" panose="020B0503020204020204" pitchFamily="34" charset="-122"/>
                <a:ea typeface="微软雅黑" panose="020B0503020204020204" pitchFamily="34" charset="-122"/>
              </a:rPr>
              <a:t>这种重要性？</a:t>
            </a:r>
            <a:endParaRPr lang="en-US" altLang="zh-CN" dirty="0">
              <a:latin typeface="微软雅黑" panose="020B0503020204020204" pitchFamily="34" charset="-122"/>
              <a:ea typeface="微软雅黑" panose="020B0503020204020204" pitchFamily="34" charset="-122"/>
            </a:endParaRPr>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98" y="1970692"/>
            <a:ext cx="1108378" cy="1108378"/>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6333" y="1943697"/>
            <a:ext cx="1168752" cy="1168752"/>
          </a:xfrm>
          <a:prstGeom prst="rect">
            <a:avLst/>
          </a:prstGeom>
        </p:spPr>
      </p:pic>
      <p:cxnSp>
        <p:nvCxnSpPr>
          <p:cNvPr id="9" name="Straight Connector 10"/>
          <p:cNvCxnSpPr>
            <a:stCxn id="7" idx="3"/>
            <a:endCxn id="8" idx="1"/>
          </p:cNvCxnSpPr>
          <p:nvPr/>
        </p:nvCxnSpPr>
        <p:spPr>
          <a:xfrm>
            <a:off x="2159876" y="2524881"/>
            <a:ext cx="1616457" cy="3192"/>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0" name="文本框 10"/>
          <p:cNvSpPr txBox="1"/>
          <p:nvPr/>
        </p:nvSpPr>
        <p:spPr>
          <a:xfrm>
            <a:off x="2481399" y="27091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a:solidFill>
                  <a:srgbClr val="C00000"/>
                </a:solidFill>
                <a:latin typeface="微软雅黑" panose="020B0503020204020204" pitchFamily="34" charset="-122"/>
                <a:ea typeface="微软雅黑" panose="020B0503020204020204" pitchFamily="34" charset="-122"/>
                <a:cs typeface="+mn-cs"/>
              </a:rPr>
              <a:t>有向图</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11" name="Rectangle 64"/>
          <p:cNvSpPr/>
          <p:nvPr/>
        </p:nvSpPr>
        <p:spPr>
          <a:xfrm>
            <a:off x="5958393" y="2780516"/>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662" y="1442691"/>
            <a:ext cx="576000" cy="57600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717271"/>
            <a:ext cx="577606" cy="577606"/>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078" y="1441085"/>
            <a:ext cx="577606" cy="577606"/>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2167308"/>
            <a:ext cx="577606" cy="577606"/>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2034" y="1442273"/>
            <a:ext cx="577606" cy="577606"/>
          </a:xfrm>
          <a:prstGeom prst="rect">
            <a:avLst/>
          </a:prstGeom>
        </p:spPr>
      </p:pic>
      <p:cxnSp>
        <p:nvCxnSpPr>
          <p:cNvPr id="17" name="Straight Connector 17"/>
          <p:cNvCxnSpPr>
            <a:stCxn id="12" idx="0"/>
            <a:endCxn id="13" idx="2"/>
          </p:cNvCxnSpPr>
          <p:nvPr/>
        </p:nvCxnSpPr>
        <p:spPr>
          <a:xfrm flipH="1" flipV="1">
            <a:off x="7466859" y="1294877"/>
            <a:ext cx="803" cy="147814"/>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20"/>
          <p:cNvCxnSpPr>
            <a:stCxn id="12" idx="1"/>
            <a:endCxn id="14" idx="3"/>
          </p:cNvCxnSpPr>
          <p:nvPr/>
        </p:nvCxnSpPr>
        <p:spPr>
          <a:xfrm flipH="1" flipV="1">
            <a:off x="6651684" y="1729888"/>
            <a:ext cx="527978" cy="803"/>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24"/>
          <p:cNvCxnSpPr>
            <a:stCxn id="12" idx="3"/>
            <a:endCxn id="16" idx="1"/>
          </p:cNvCxnSpPr>
          <p:nvPr/>
        </p:nvCxnSpPr>
        <p:spPr>
          <a:xfrm>
            <a:off x="7755662" y="1730691"/>
            <a:ext cx="526372" cy="385"/>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30"/>
          <p:cNvCxnSpPr>
            <a:stCxn id="12" idx="2"/>
            <a:endCxn id="15" idx="0"/>
          </p:cNvCxnSpPr>
          <p:nvPr/>
        </p:nvCxnSpPr>
        <p:spPr>
          <a:xfrm flipH="1">
            <a:off x="7466859" y="2018691"/>
            <a:ext cx="803" cy="148617"/>
          </a:xfrm>
          <a:prstGeom prst="line">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pic>
        <p:nvPicPr>
          <p:cNvPr id="21"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662" y="3482590"/>
            <a:ext cx="576000" cy="576000"/>
          </a:xfrm>
          <a:prstGeom prst="rect">
            <a:avLst/>
          </a:prstGeom>
        </p:spPr>
      </p:pic>
      <p:pic>
        <p:nvPicPr>
          <p:cNvPr id="22"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2757170"/>
            <a:ext cx="577606" cy="577606"/>
          </a:xfrm>
          <a:prstGeom prst="rect">
            <a:avLst/>
          </a:prstGeom>
        </p:spPr>
      </p:pic>
      <p:pic>
        <p:nvPicPr>
          <p:cNvPr id="23"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078" y="3480984"/>
            <a:ext cx="577606" cy="577606"/>
          </a:xfrm>
          <a:prstGeom prst="rect">
            <a:avLst/>
          </a:prstGeom>
        </p:spPr>
      </p:pic>
      <p:pic>
        <p:nvPicPr>
          <p:cNvPr id="24"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8056" y="4207207"/>
            <a:ext cx="577606" cy="577606"/>
          </a:xfrm>
          <a:prstGeom prst="rect">
            <a:avLst/>
          </a:prstGeom>
        </p:spPr>
      </p:pic>
      <p:pic>
        <p:nvPicPr>
          <p:cNvPr id="25"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2034" y="3482172"/>
            <a:ext cx="577606" cy="577606"/>
          </a:xfrm>
          <a:prstGeom prst="rect">
            <a:avLst/>
          </a:prstGeom>
        </p:spPr>
      </p:pic>
      <p:cxnSp>
        <p:nvCxnSpPr>
          <p:cNvPr id="26" name="Straight Connector 59"/>
          <p:cNvCxnSpPr/>
          <p:nvPr/>
        </p:nvCxnSpPr>
        <p:spPr>
          <a:xfrm flipH="1" flipV="1">
            <a:off x="7466859" y="3334776"/>
            <a:ext cx="803" cy="147814"/>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7" name="Straight Connector 60"/>
          <p:cNvCxnSpPr/>
          <p:nvPr/>
        </p:nvCxnSpPr>
        <p:spPr>
          <a:xfrm flipH="1" flipV="1">
            <a:off x="6651684" y="3769787"/>
            <a:ext cx="527978" cy="803"/>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8" name="Straight Connector 61"/>
          <p:cNvCxnSpPr/>
          <p:nvPr/>
        </p:nvCxnSpPr>
        <p:spPr>
          <a:xfrm>
            <a:off x="7755662" y="3770590"/>
            <a:ext cx="526372" cy="385"/>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9" name="Straight Connector 62"/>
          <p:cNvCxnSpPr/>
          <p:nvPr/>
        </p:nvCxnSpPr>
        <p:spPr>
          <a:xfrm flipH="1">
            <a:off x="7466859" y="4058590"/>
            <a:ext cx="803" cy="148617"/>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0" name="Rectangle 63"/>
          <p:cNvSpPr/>
          <p:nvPr/>
        </p:nvSpPr>
        <p:spPr>
          <a:xfrm>
            <a:off x="5951483" y="704850"/>
            <a:ext cx="2979683" cy="2004297"/>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181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05766" y="2265997"/>
            <a:ext cx="4737441" cy="2520000"/>
          </a:xfrm>
          <a:prstGeom prst="rect">
            <a:avLst/>
          </a:prstGeom>
        </p:spPr>
      </p:pic>
      <p:sp>
        <p:nvSpPr>
          <p:cNvPr id="6" name="矩形 5"/>
          <p:cNvSpPr/>
          <p:nvPr/>
        </p:nvSpPr>
        <p:spPr>
          <a:xfrm>
            <a:off x="4966334" y="356205"/>
            <a:ext cx="3651886" cy="4647426"/>
          </a:xfrm>
          <a:prstGeom prst="rect">
            <a:avLst/>
          </a:prstGeom>
          <a:solidFill>
            <a:schemeClr val="accent3">
              <a:lumMod val="20000"/>
              <a:lumOff val="80000"/>
            </a:schemeClr>
          </a:solidFill>
          <a:ln>
            <a:solidFill>
              <a:srgbClr val="C00000"/>
            </a:solidFill>
          </a:ln>
        </p:spPr>
        <p:txBody>
          <a:bodyPr wrap="square">
            <a:spAutoFit/>
          </a:bodyPr>
          <a:lstStyle/>
          <a:p>
            <a:r>
              <a:rPr lang="en-US" altLang="zh-CN" sz="800" dirty="0"/>
              <a:t>[0 1 0 0] :</a:t>
            </a:r>
          </a:p>
          <a:p>
            <a:r>
              <a:rPr lang="en-US" altLang="zh-CN" sz="800" dirty="0"/>
              <a:t>[[0.  0.  0.5 0.5]]</a:t>
            </a:r>
          </a:p>
          <a:p>
            <a:r>
              <a:rPr lang="en-US" altLang="zh-CN" sz="800" dirty="0"/>
              <a:t>[[0.5 0.  0.  0.5]]</a:t>
            </a:r>
          </a:p>
          <a:p>
            <a:r>
              <a:rPr lang="en-US" altLang="zh-CN" sz="800" dirty="0"/>
              <a:t>[[0.5 0.5 0.  0. ]]</a:t>
            </a:r>
          </a:p>
          <a:p>
            <a:r>
              <a:rPr lang="en-US" altLang="zh-CN" sz="800" dirty="0"/>
              <a:t>[[0.   0.5  0.25 0.25]]</a:t>
            </a:r>
          </a:p>
          <a:p>
            <a:r>
              <a:rPr lang="en-US" altLang="zh-CN" sz="800" dirty="0"/>
              <a:t>[[0.25 0.   0.25 0.5 ]]</a:t>
            </a:r>
          </a:p>
          <a:p>
            <a:r>
              <a:rPr lang="en-US" altLang="zh-CN" sz="800" dirty="0"/>
              <a:t>[[0.5  0.25 0.   0.25]]</a:t>
            </a:r>
          </a:p>
          <a:p>
            <a:r>
              <a:rPr lang="en-US" altLang="zh-CN" sz="800" dirty="0"/>
              <a:t>[[0.25  0.5   0.125 0.125]]</a:t>
            </a:r>
          </a:p>
          <a:p>
            <a:r>
              <a:rPr lang="en-US" altLang="zh-CN" sz="800" dirty="0"/>
              <a:t>[[0.125 0.25  0.25  0.375]]</a:t>
            </a:r>
          </a:p>
          <a:p>
            <a:r>
              <a:rPr lang="en-US" altLang="zh-CN" sz="800" dirty="0"/>
              <a:t>[[0.375 0.125 0.125 0.375]]</a:t>
            </a:r>
          </a:p>
          <a:p>
            <a:r>
              <a:rPr lang="en-US" altLang="zh-CN" sz="800" dirty="0"/>
              <a:t>[[0.375  0.375  0.0625 0.1875]]</a:t>
            </a:r>
          </a:p>
          <a:p>
            <a:r>
              <a:rPr lang="en-US" altLang="zh-CN" sz="800" dirty="0"/>
              <a:t>[[0.1875 0.375  0.1875 0.25  ]]</a:t>
            </a:r>
          </a:p>
          <a:p>
            <a:r>
              <a:rPr lang="en-US" altLang="zh-CN" sz="800" dirty="0"/>
              <a:t>[[0.25   0.1875 0.1875 0.375 ]]</a:t>
            </a:r>
          </a:p>
          <a:p>
            <a:r>
              <a:rPr lang="en-US" altLang="zh-CN" sz="800" dirty="0"/>
              <a:t>[[0.375   0.25    0.09375 0.28125]]</a:t>
            </a:r>
          </a:p>
          <a:p>
            <a:r>
              <a:rPr lang="en-US" altLang="zh-CN" sz="800" dirty="0"/>
              <a:t>[[0.28125 0.375   0.125   0.21875]]</a:t>
            </a:r>
          </a:p>
          <a:p>
            <a:r>
              <a:rPr lang="en-US" altLang="zh-CN" sz="800" dirty="0"/>
              <a:t>[[0.21875 0.28125 0.1875  0.3125 ]]</a:t>
            </a:r>
          </a:p>
          <a:p>
            <a:r>
              <a:rPr lang="en-US" altLang="zh-CN" sz="800" dirty="0"/>
              <a:t>[[0.3125   0.21875  0.140625 0.328125]]</a:t>
            </a:r>
          </a:p>
          <a:p>
            <a:r>
              <a:rPr lang="en-US" altLang="zh-CN" sz="800" dirty="0"/>
              <a:t>[[0.328125 0.3125   0.109375 0.25    ]]</a:t>
            </a:r>
          </a:p>
          <a:p>
            <a:r>
              <a:rPr lang="en-US" altLang="zh-CN" sz="800" dirty="0"/>
              <a:t>[[0.25     0.328125 0.15625  0.265625]]</a:t>
            </a:r>
          </a:p>
          <a:p>
            <a:r>
              <a:rPr lang="en-US" altLang="zh-CN" sz="800" dirty="0"/>
              <a:t>[[0.265625  0.25      0.1640625 0.3203125]]</a:t>
            </a:r>
          </a:p>
          <a:p>
            <a:r>
              <a:rPr lang="en-US" altLang="zh-CN" sz="800" dirty="0"/>
              <a:t>[[0.3203125 0.265625  0.125     0.2890625]]</a:t>
            </a:r>
          </a:p>
          <a:p>
            <a:r>
              <a:rPr lang="en-US" altLang="zh-CN" sz="800" dirty="0"/>
              <a:t>[[0.2890625 0.3203125 0.1328125 0.2578125]]</a:t>
            </a:r>
          </a:p>
          <a:p>
            <a:r>
              <a:rPr lang="en-US" altLang="zh-CN" sz="800" dirty="0"/>
              <a:t>[[0.2578125  0.2890625  0.16015625 0.29296875]]</a:t>
            </a:r>
          </a:p>
          <a:p>
            <a:r>
              <a:rPr lang="en-US" altLang="zh-CN" sz="800" dirty="0"/>
              <a:t>[[0.29296875 0.2578125  0.14453125 0.3046875 ]]</a:t>
            </a:r>
          </a:p>
          <a:p>
            <a:r>
              <a:rPr lang="en-US" altLang="zh-CN" sz="800" dirty="0"/>
              <a:t>[[0.3046875  0.29296875 0.12890625 0.2734375 ]]</a:t>
            </a:r>
          </a:p>
          <a:p>
            <a:r>
              <a:rPr lang="en-US" altLang="zh-CN" sz="800" dirty="0"/>
              <a:t>[[0.2734375  0.3046875  0.14648438 0.27539062]]</a:t>
            </a:r>
          </a:p>
          <a:p>
            <a:r>
              <a:rPr lang="en-US" altLang="zh-CN" sz="800" dirty="0"/>
              <a:t>[[0.27539062 0.2734375  0.15234375 0.29882812]]</a:t>
            </a:r>
          </a:p>
          <a:p>
            <a:r>
              <a:rPr lang="en-US" altLang="zh-CN" sz="800" dirty="0"/>
              <a:t>[[0.29882812 0.27539062 0.13671875 0.2890625 ]]</a:t>
            </a:r>
          </a:p>
          <a:p>
            <a:r>
              <a:rPr lang="en-US" altLang="zh-CN" sz="800" dirty="0"/>
              <a:t>[[0.2890625  0.29882812 0.13769531 0.27441406]]</a:t>
            </a:r>
          </a:p>
          <a:p>
            <a:r>
              <a:rPr lang="en-US" altLang="zh-CN" sz="800" dirty="0"/>
              <a:t>[[0.27441406 0.2890625  0.14941406 0.28710938]]</a:t>
            </a:r>
          </a:p>
          <a:p>
            <a:r>
              <a:rPr lang="en-US" altLang="zh-CN" sz="800" dirty="0"/>
              <a:t>[[0.28710938 0.27441406 0.14453125 0.29394531]]</a:t>
            </a:r>
          </a:p>
          <a:p>
            <a:r>
              <a:rPr lang="en-US" altLang="zh-CN" sz="800" dirty="0"/>
              <a:t>[[0.29394531 0.28710938 0.13720703 0.28173828]]</a:t>
            </a:r>
          </a:p>
          <a:p>
            <a:r>
              <a:rPr lang="en-US" altLang="zh-CN" sz="800" dirty="0"/>
              <a:t>[[0.28173828 0.29394531 0.14355469 0.28076172]]</a:t>
            </a:r>
          </a:p>
          <a:p>
            <a:r>
              <a:rPr lang="en-US" altLang="zh-CN" sz="800" dirty="0"/>
              <a:t>[[0.28076172 0.28173828 0.14697266 0.29052734]]</a:t>
            </a:r>
          </a:p>
          <a:p>
            <a:r>
              <a:rPr lang="en-US" altLang="zh-CN" sz="800" dirty="0"/>
              <a:t>[[0.29052734 0.28076172 0.14086914 0.2878418 ]]</a:t>
            </a:r>
          </a:p>
          <a:p>
            <a:r>
              <a:rPr lang="en-US" altLang="zh-CN" sz="800" dirty="0"/>
              <a:t>[[0.2878418  0.29052734 0.14038086 0.28125   ]]</a:t>
            </a:r>
          </a:p>
          <a:p>
            <a:r>
              <a:rPr lang="en-US" altLang="zh-CN" sz="800" dirty="0"/>
              <a:t>[[0.28125    0.2878418  0.14526367 0.28564453]]</a:t>
            </a:r>
            <a:endParaRPr lang="zh-CN" altLang="en-US" sz="800" dirty="0"/>
          </a:p>
        </p:txBody>
      </p:sp>
      <p:sp>
        <p:nvSpPr>
          <p:cNvPr id="7" name="圆角矩形 6"/>
          <p:cNvSpPr/>
          <p:nvPr/>
        </p:nvSpPr>
        <p:spPr>
          <a:xfrm>
            <a:off x="655320" y="4011930"/>
            <a:ext cx="3569970" cy="95631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99660" y="4756150"/>
            <a:ext cx="2354580" cy="2882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2880360" y="3249930"/>
            <a:ext cx="2096665" cy="14058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FF0000"/>
                </a:solidFill>
              </a:rPr>
              <a:t>比喻：初始时节点</a:t>
            </a:r>
            <a:r>
              <a:rPr lang="en-US" altLang="zh-CN" sz="1600" dirty="0">
                <a:solidFill>
                  <a:srgbClr val="FF0000"/>
                </a:solidFill>
              </a:rPr>
              <a:t>B</a:t>
            </a:r>
            <a:r>
              <a:rPr lang="zh-CN" altLang="en-US" sz="1600" dirty="0">
                <a:solidFill>
                  <a:srgbClr val="FF0000"/>
                </a:solidFill>
              </a:rPr>
              <a:t>上有一滴红墨水；接着不断让墨水沿着图结构传递给邻居</a:t>
            </a:r>
            <a:endParaRPr lang="en-US" sz="1600" dirty="0">
              <a:solidFill>
                <a:srgbClr val="FF0000"/>
              </a:solidFill>
            </a:endParaRPr>
          </a:p>
        </p:txBody>
      </p:sp>
    </p:spTree>
    <p:extLst>
      <p:ext uri="{BB962C8B-B14F-4D97-AF65-F5344CB8AC3E}">
        <p14:creationId xmlns:p14="http://schemas.microsoft.com/office/powerpoint/2010/main" val="3272097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对不同的</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charset="0"/>
                                </a:rPr>
                                <m:t>𝑝</m:t>
                              </m:r>
                              <m:r>
                                <a:rPr lang="en-US" altLang="zh-CN" i="1" baseline="-25000" dirty="0">
                                  <a:latin typeface="Cambria Math" panose="02040503050406030204" pitchFamily="18" charset="0"/>
                                </a:rPr>
                                <m:t>1</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2</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3</m:t>
                              </m:r>
                              <m:r>
                                <m:rPr>
                                  <m:nor/>
                                </m:rPr>
                                <a:rPr lang="en-US" altLang="zh-CN" baseline="-25000" dirty="0"/>
                                <m:t> </m:t>
                              </m:r>
                            </m:e>
                            <m:e>
                              <m:r>
                                <a:rPr lang="en-US" altLang="zh-CN" i="1" dirty="0">
                                  <a:latin typeface="Cambria Math" charset="0"/>
                                </a:rPr>
                                <m:t>𝑝</m:t>
                              </m:r>
                              <m:r>
                                <a:rPr lang="en-US" altLang="zh-CN" i="1" baseline="-25000" dirty="0">
                                  <a:latin typeface="Cambria Math" panose="02040503050406030204" pitchFamily="18" charset="0"/>
                                </a:rPr>
                                <m:t>4</m:t>
                              </m:r>
                              <m:r>
                                <m:rPr>
                                  <m:nor/>
                                </m:rPr>
                                <a:rPr lang="en-US" altLang="zh-CN" baseline="-25000" dirty="0"/>
                                <m:t> </m:t>
                              </m:r>
                            </m:e>
                          </m:mr>
                        </m:m>
                      </m:e>
                    </m:d>
                  </m:oMath>
                </a14:m>
                <a:r>
                  <a:rPr kumimoji="1" lang="zh-CN" altLang="en-US" dirty="0"/>
                  <a:t>初始值进行迭代</a:t>
                </a:r>
                <a:endParaRPr kumimoji="1"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=(0,1,0,0)</m:t>
                    </m:r>
                  </m:oMath>
                </a14:m>
                <a:endParaRPr lang="en-US" altLang="zh-CN" dirty="0"/>
              </a:p>
              <a:p>
                <a:pPr lvl="1"/>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=(0.25,0.25,0.25,0.25)</m:t>
                    </m:r>
                  </m:oMath>
                </a14:m>
                <a:endParaRPr lang="en-US" altLang="zh-CN" dirty="0"/>
              </a:p>
              <a:p>
                <a:pPr lvl="1"/>
                <a:r>
                  <a:rPr lang="zh-CN" altLang="en-US" dirty="0"/>
                  <a:t>都收敛到</a:t>
                </a:r>
                <a:r>
                  <a:rPr lang="en-US" altLang="zh-CN" dirty="0"/>
                  <a:t>[[0.28125    0.2878418  0.14526367 0.28564453]]</a:t>
                </a:r>
                <a:r>
                  <a:rPr lang="zh-CN" altLang="en-US" dirty="0"/>
                  <a:t>左右</a:t>
                </a:r>
                <a:endParaRPr lang="en-US" altLang="zh-CN" dirty="0"/>
              </a:p>
              <a:p>
                <a:pPr lvl="1"/>
                <a:endParaRPr lang="en-US" altLang="zh-CN" dirty="0"/>
              </a:p>
              <a:p>
                <a:pPr lvl="1"/>
                <a:r>
                  <a:rPr lang="zh-CN" altLang="en-US" dirty="0">
                    <a:solidFill>
                      <a:srgbClr val="C00000"/>
                    </a:solidFill>
                  </a:rPr>
                  <a:t>这是巧合吗？</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908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37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分值稳定代表了什么？</a:t>
                </a:r>
                <a:endParaRPr lang="en-US" altLang="zh-CN" dirty="0"/>
              </a:p>
              <a:p>
                <a:r>
                  <a:rPr lang="zh-CN" altLang="en-US" sz="1800" dirty="0"/>
                  <a:t>分值稳定为什么重要？</a:t>
                </a:r>
                <a:endParaRPr lang="en-US" altLang="zh-CN" sz="1800" dirty="0"/>
              </a:p>
              <a:p>
                <a:pPr lvl="1"/>
                <a:r>
                  <a:rPr lang="zh-CN" altLang="en-US" dirty="0"/>
                  <a:t>度量节点重要性需要</a:t>
                </a:r>
                <a:r>
                  <a:rPr lang="zh-CN" altLang="en-US" dirty="0">
                    <a:solidFill>
                      <a:srgbClr val="C00000"/>
                    </a:solidFill>
                  </a:rPr>
                  <a:t>分值稳定</a:t>
                </a:r>
                <a:endParaRPr lang="en-US" altLang="zh-CN" dirty="0">
                  <a:solidFill>
                    <a:srgbClr val="C00000"/>
                  </a:solidFill>
                </a:endParaRPr>
              </a:p>
              <a:p>
                <a:r>
                  <a:rPr lang="zh-CN" altLang="en-US" sz="1800" dirty="0"/>
                  <a:t>分值会稳定到什么状态？</a:t>
                </a:r>
                <a:endParaRPr lang="en-US" altLang="zh-CN" sz="1800" dirty="0"/>
              </a:p>
              <a:p>
                <a:pPr lvl="1"/>
                <a:r>
                  <a:rPr lang="zh-CN" altLang="en-US" dirty="0"/>
                  <a:t>分值稳定意味着</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𝑃</m:t>
                        </m:r>
                      </m:e>
                      <m:sup>
                        <m:r>
                          <a:rPr lang="en-US" altLang="zh-CN" i="1" dirty="0">
                            <a:latin typeface="Cambria Math" charset="0"/>
                          </a:rPr>
                          <m:t>𝑡</m:t>
                        </m:r>
                        <m:r>
                          <a:rPr lang="en-US" altLang="zh-CN" i="1" dirty="0">
                            <a:latin typeface="Cambria Math" charset="0"/>
                          </a:rPr>
                          <m:t>+1</m:t>
                        </m:r>
                      </m:sup>
                    </m:sSup>
                    <m:r>
                      <a:rPr lang="en-US" altLang="zh-CN" i="1" dirty="0">
                        <a:latin typeface="Cambria Math" charset="0"/>
                      </a:rPr>
                      <m:t>=</m:t>
                    </m:r>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𝑡</m:t>
                        </m:r>
                      </m:sup>
                    </m:sSup>
                  </m:oMath>
                </a14:m>
                <a:endParaRPr lang="en-US" altLang="zh-CN" dirty="0"/>
              </a:p>
              <a:p>
                <a:pPr lvl="1"/>
                <a:endParaRPr kumimoji="1" lang="en-US" altLang="zh-CN" dirty="0"/>
              </a:p>
              <a:p>
                <a:r>
                  <a:rPr lang="zh-CN" altLang="en-US" sz="1800" dirty="0"/>
                  <a:t>这说明稳定状态时</a:t>
                </a:r>
                <a:endParaRPr lang="en-US" altLang="zh-CN" sz="1800" dirty="0"/>
              </a:p>
              <a:p>
                <a:pPr lvl="1"/>
                <a14:m>
                  <m:oMath xmlns:m="http://schemas.openxmlformats.org/officeDocument/2006/math">
                    <m:r>
                      <a:rPr lang="en-US" altLang="zh-CN" i="1" dirty="0">
                        <a:latin typeface="Cambria Math" charset="0"/>
                      </a:rPr>
                      <m:t>𝑝</m:t>
                    </m:r>
                  </m:oMath>
                </a14:m>
                <a:r>
                  <a:rPr lang="zh-CN" altLang="en-US" dirty="0"/>
                  <a:t>是矩阵</a:t>
                </a:r>
                <a14:m>
                  <m:oMath xmlns:m="http://schemas.openxmlformats.org/officeDocument/2006/math">
                    <m:r>
                      <a:rPr lang="en-US" altLang="zh-CN" i="1" dirty="0">
                        <a:latin typeface="Cambria Math" charset="0"/>
                      </a:rPr>
                      <m:t>𝐿</m:t>
                    </m:r>
                  </m:oMath>
                </a14:m>
                <a:r>
                  <a:rPr lang="zh-CN" altLang="en-US" dirty="0"/>
                  <a:t>对应</a:t>
                </a:r>
                <a:r>
                  <a:rPr lang="zh-CN" altLang="en-US" dirty="0">
                    <a:solidFill>
                      <a:srgbClr val="C00000"/>
                    </a:solidFill>
                  </a:rPr>
                  <a:t>特征值为</a:t>
                </a:r>
                <a:r>
                  <a:rPr lang="en-US" altLang="zh-CN" dirty="0">
                    <a:solidFill>
                      <a:srgbClr val="C00000"/>
                    </a:solidFill>
                  </a:rPr>
                  <a:t>1</a:t>
                </a:r>
                <a:r>
                  <a:rPr lang="zh-CN" altLang="en-US" dirty="0">
                    <a:solidFill>
                      <a:srgbClr val="C00000"/>
                    </a:solidFill>
                  </a:rPr>
                  <a:t>的特征向量！</a:t>
                </a:r>
                <a:endParaRPr lang="en-US" altLang="zh-CN" dirty="0">
                  <a:solidFill>
                    <a:srgbClr val="C00000"/>
                  </a:solidFill>
                </a:endParaRPr>
              </a:p>
              <a:p>
                <a:r>
                  <a:rPr lang="zh-CN" altLang="en-US" sz="1800" dirty="0"/>
                  <a:t>可是</a:t>
                </a:r>
                <a:r>
                  <a:rPr lang="en-US" altLang="zh-CN" sz="1800" dirty="0"/>
                  <a:t>……</a:t>
                </a:r>
              </a:p>
              <a:p>
                <a:pPr lvl="1"/>
                <a:r>
                  <a:rPr lang="en-US" altLang="zh-CN" dirty="0"/>
                  <a:t>1.</a:t>
                </a:r>
                <a:r>
                  <a:rPr lang="zh-CN" altLang="en-US" dirty="0"/>
                  <a:t>我们怎么能确定</a:t>
                </a:r>
                <a14:m>
                  <m:oMath xmlns:m="http://schemas.openxmlformats.org/officeDocument/2006/math">
                    <m:r>
                      <a:rPr lang="en-US" altLang="zh-CN" i="1" dirty="0">
                        <a:latin typeface="Cambria Math" charset="0"/>
                      </a:rPr>
                      <m:t>𝐿</m:t>
                    </m:r>
                  </m:oMath>
                </a14:m>
                <a:r>
                  <a:rPr lang="zh-CN" altLang="en-US" dirty="0">
                    <a:solidFill>
                      <a:srgbClr val="C00000"/>
                    </a:solidFill>
                  </a:rPr>
                  <a:t>有</a:t>
                </a:r>
                <a:r>
                  <a:rPr lang="zh-CN" altLang="en-US" dirty="0"/>
                  <a:t>为</a:t>
                </a:r>
                <a14:m>
                  <m:oMath xmlns:m="http://schemas.openxmlformats.org/officeDocument/2006/math">
                    <m:r>
                      <a:rPr lang="en-US" altLang="zh-CN" i="1" dirty="0">
                        <a:latin typeface="Cambria Math" charset="0"/>
                      </a:rPr>
                      <m:t>1</m:t>
                    </m:r>
                  </m:oMath>
                </a14:m>
                <a:r>
                  <a:rPr lang="zh-CN" altLang="en-US" dirty="0"/>
                  <a:t>的特征值？</a:t>
                </a:r>
                <a:endParaRPr lang="en-US" altLang="zh-CN" dirty="0"/>
              </a:p>
              <a:p>
                <a:pPr lvl="1"/>
                <a:r>
                  <a:rPr lang="en-US" altLang="zh-CN" dirty="0"/>
                  <a:t>2.</a:t>
                </a:r>
                <a:r>
                  <a:rPr lang="zh-CN" altLang="en-US" dirty="0"/>
                  <a:t>就算有，特征向量</a:t>
                </a:r>
                <a14:m>
                  <m:oMath xmlns:m="http://schemas.openxmlformats.org/officeDocument/2006/math">
                    <m:r>
                      <a:rPr lang="en-US" altLang="zh-CN" i="1" dirty="0">
                        <a:latin typeface="Cambria Math" charset="0"/>
                      </a:rPr>
                      <m:t>𝑝</m:t>
                    </m:r>
                  </m:oMath>
                </a14:m>
                <a:r>
                  <a:rPr lang="zh-CN" altLang="en-US" dirty="0">
                    <a:solidFill>
                      <a:srgbClr val="C00000"/>
                    </a:solidFill>
                  </a:rPr>
                  <a:t>唯一</a:t>
                </a:r>
                <a:r>
                  <a:rPr lang="zh-CN" altLang="en-US" dirty="0"/>
                  <a:t>吗？</a:t>
                </a:r>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10"/>
              <p:cNvSpPr txBox="1"/>
              <p:nvPr/>
            </p:nvSpPr>
            <p:spPr>
              <a:xfrm>
                <a:off x="4361595" y="2194508"/>
                <a:ext cx="12318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charset="0"/>
                        </a:rPr>
                        <m:t>𝒑</m:t>
                      </m:r>
                      <m:r>
                        <a:rPr lang="en-US" altLang="zh-CN" sz="2800" b="0" i="1" smtClean="0">
                          <a:solidFill>
                            <a:srgbClr val="C00000"/>
                          </a:solidFill>
                          <a:latin typeface="Cambria Math" charset="0"/>
                        </a:rPr>
                        <m:t>=</m:t>
                      </m:r>
                      <m:r>
                        <a:rPr lang="en-US" altLang="zh-CN" sz="2800" b="1" i="1">
                          <a:solidFill>
                            <a:srgbClr val="C00000"/>
                          </a:solidFill>
                          <a:latin typeface="Cambria Math" charset="0"/>
                        </a:rPr>
                        <m:t>𝒑</m:t>
                      </m:r>
                      <m:r>
                        <a:rPr lang="en-US" altLang="zh-CN" sz="2800" b="1" i="1" smtClean="0">
                          <a:solidFill>
                            <a:srgbClr val="C00000"/>
                          </a:solidFill>
                          <a:latin typeface="Cambria Math" charset="0"/>
                        </a:rPr>
                        <m:t>𝑳</m:t>
                      </m:r>
                    </m:oMath>
                  </m:oMathPara>
                </a14:m>
                <a:endParaRPr lang="en-US" sz="2800" b="1" dirty="0">
                  <a:solidFill>
                    <a:srgbClr val="C00000"/>
                  </a:solidFill>
                </a:endParaRPr>
              </a:p>
            </p:txBody>
          </p:sp>
        </mc:Choice>
        <mc:Fallback xmlns="">
          <p:sp>
            <p:nvSpPr>
              <p:cNvPr id="6" name="TextBox 10"/>
              <p:cNvSpPr txBox="1">
                <a:spLocks noRot="1" noChangeAspect="1" noMove="1" noResize="1" noEditPoints="1" noAdjustHandles="1" noChangeArrowheads="1" noChangeShapeType="1" noTextEdit="1"/>
              </p:cNvSpPr>
              <p:nvPr/>
            </p:nvSpPr>
            <p:spPr>
              <a:xfrm>
                <a:off x="4361595" y="2194508"/>
                <a:ext cx="1231876" cy="430887"/>
              </a:xfrm>
              <a:prstGeom prst="rect">
                <a:avLst/>
              </a:prstGeom>
              <a:blipFill>
                <a:blip r:embed="rId3"/>
                <a:stretch>
                  <a:fillRect/>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034EF9CD-8004-490B-9B0E-80B10685640F}"/>
              </a:ext>
            </a:extLst>
          </p:cNvPr>
          <p:cNvSpPr/>
          <p:nvPr/>
        </p:nvSpPr>
        <p:spPr>
          <a:xfrm>
            <a:off x="1201057" y="3839029"/>
            <a:ext cx="3828143" cy="64588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93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马尔科夫链视角下的</a:t>
            </a:r>
            <a:r>
              <a:rPr lang="en-US" altLang="zh-CN" dirty="0">
                <a:latin typeface="Calibri" charset="0"/>
                <a:ea typeface="Calibri" charset="0"/>
                <a:cs typeface="Calibri" charset="0"/>
              </a:rPr>
              <a:t>PageRank</a:t>
            </a:r>
          </a:p>
          <a:p>
            <a:r>
              <a:rPr lang="zh-CN" altLang="en-US" dirty="0"/>
              <a:t>马尔科夫链的稳态概率分布（</a:t>
            </a:r>
            <a:r>
              <a:rPr lang="en-US" altLang="zh-CN" dirty="0"/>
              <a:t>Stationary</a:t>
            </a:r>
            <a:r>
              <a:rPr lang="zh-CN" altLang="en-US" dirty="0"/>
              <a:t> </a:t>
            </a:r>
            <a:r>
              <a:rPr lang="en-US" altLang="zh-CN" dirty="0"/>
              <a:t>Distribution</a:t>
            </a:r>
            <a:r>
              <a:rPr lang="zh-CN" altLang="en-US" dirty="0"/>
              <a:t>）</a:t>
            </a:r>
            <a:endParaRPr lang="en-US" altLang="zh-CN" dirty="0"/>
          </a:p>
          <a:p>
            <a:pPr lvl="1"/>
            <a:r>
              <a:rPr lang="zh-CN" altLang="en-US" dirty="0"/>
              <a:t>一个马尔科夫链</a:t>
            </a:r>
            <a:r>
              <a:rPr lang="zh-CN" altLang="en-US" dirty="0">
                <a:solidFill>
                  <a:srgbClr val="C00000"/>
                </a:solidFill>
              </a:rPr>
              <a:t>存在唯一的稳态分布</a:t>
            </a:r>
            <a:r>
              <a:rPr lang="zh-CN" altLang="en-US" dirty="0"/>
              <a:t>，当且仅当它是</a:t>
            </a:r>
            <a:r>
              <a:rPr lang="zh-CN" altLang="en-US" b="1" dirty="0">
                <a:solidFill>
                  <a:srgbClr val="C00000"/>
                </a:solidFill>
              </a:rPr>
              <a:t>不可约的遍历链</a:t>
            </a:r>
            <a:endParaRPr lang="en-US" altLang="zh-CN" b="1" dirty="0">
              <a:solidFill>
                <a:srgbClr val="C00000"/>
              </a:solidFill>
            </a:endParaRPr>
          </a:p>
          <a:p>
            <a:pPr lvl="1"/>
            <a:r>
              <a:rPr lang="zh-CN" altLang="en-US" dirty="0"/>
              <a:t>上述定理的数学证明课上不展开</a:t>
            </a:r>
            <a:endParaRPr lang="en-US" altLang="zh-CN" dirty="0"/>
          </a:p>
          <a:p>
            <a:pPr lvl="1"/>
            <a:r>
              <a:rPr lang="zh-CN" altLang="en-US" dirty="0"/>
              <a:t>进一步学习：</a:t>
            </a:r>
            <a:r>
              <a:rPr lang="en-US" altLang="zh-CN" dirty="0"/>
              <a:t>《</a:t>
            </a:r>
            <a:r>
              <a:rPr lang="zh-CN" altLang="en-US" dirty="0"/>
              <a:t>应用随机过程</a:t>
            </a:r>
            <a:r>
              <a:rPr lang="en-US" altLang="zh-CN" dirty="0"/>
              <a:t>》</a:t>
            </a:r>
            <a:r>
              <a:rPr lang="zh-CN" altLang="en-US" dirty="0"/>
              <a:t>，林元烈著</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875" y="2038004"/>
            <a:ext cx="2032000" cy="2549236"/>
          </a:xfrm>
          <a:prstGeom prst="rect">
            <a:avLst/>
          </a:prstGeom>
        </p:spPr>
      </p:pic>
      <p:pic>
        <p:nvPicPr>
          <p:cNvPr id="7"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503977" y="2896283"/>
            <a:ext cx="1771857" cy="1831244"/>
          </a:xfrm>
          <a:prstGeom prst="rect">
            <a:avLst/>
          </a:prstGeom>
        </p:spPr>
      </p:pic>
      <p:sp>
        <p:nvSpPr>
          <p:cNvPr id="8" name="Rectangle 5"/>
          <p:cNvSpPr/>
          <p:nvPr/>
        </p:nvSpPr>
        <p:spPr>
          <a:xfrm>
            <a:off x="2767324" y="3381941"/>
            <a:ext cx="3253751" cy="1255728"/>
          </a:xfrm>
          <a:prstGeom prst="rect">
            <a:avLst/>
          </a:prstGeom>
          <a:solidFill>
            <a:schemeClr val="accent4">
              <a:lumMod val="20000"/>
              <a:lumOff val="80000"/>
            </a:schemeClr>
          </a:solidFill>
          <a:ln>
            <a:solidFill>
              <a:srgbClr val="C00000"/>
            </a:solidFill>
          </a:ln>
        </p:spPr>
        <p:txBody>
          <a:bodyPr wrap="square">
            <a:spAutoFit/>
          </a:bodyPr>
          <a:lstStyle/>
          <a:p>
            <a:pPr algn="ctr">
              <a:spcBef>
                <a:spcPct val="20000"/>
              </a:spcBef>
            </a:pPr>
            <a:r>
              <a:rPr lang="zh-CN" altLang="en-US" dirty="0">
                <a:latin typeface="Microsoft YaHei" charset="-122"/>
                <a:ea typeface="Microsoft YaHei" charset="-122"/>
                <a:cs typeface="Microsoft YaHei" charset="-122"/>
              </a:rPr>
              <a:t>直观解释</a:t>
            </a:r>
            <a:endParaRPr lang="en-US" altLang="zh-CN" dirty="0">
              <a:latin typeface="Microsoft YaHei" charset="-122"/>
              <a:ea typeface="Microsoft YaHei" charset="-122"/>
              <a:cs typeface="Microsoft YaHei" charset="-122"/>
            </a:endParaRPr>
          </a:p>
          <a:p>
            <a:pPr algn="ctr">
              <a:spcBef>
                <a:spcPct val="20000"/>
              </a:spcBef>
            </a:pPr>
            <a:r>
              <a:rPr lang="zh-CN" altLang="en-US" sz="2800" dirty="0">
                <a:solidFill>
                  <a:srgbClr val="AE0627"/>
                </a:solidFill>
                <a:latin typeface="Microsoft YaHei" charset="-122"/>
                <a:ea typeface="Microsoft YaHei" charset="-122"/>
                <a:cs typeface="Microsoft YaHei" charset="-122"/>
              </a:rPr>
              <a:t>强连通的有向图</a:t>
            </a:r>
            <a:endParaRPr lang="en-US" altLang="zh-CN" sz="2800" dirty="0">
              <a:solidFill>
                <a:srgbClr val="AE0627"/>
              </a:solidFill>
              <a:latin typeface="Microsoft YaHei" charset="-122"/>
              <a:ea typeface="Microsoft YaHei" charset="-122"/>
              <a:cs typeface="Microsoft YaHei" charset="-122"/>
            </a:endParaRPr>
          </a:p>
          <a:p>
            <a:pPr algn="ctr">
              <a:spcBef>
                <a:spcPct val="20000"/>
              </a:spcBef>
            </a:pPr>
            <a:r>
              <a:rPr lang="zh-CN" altLang="en-US" sz="2000" dirty="0">
                <a:latin typeface="Microsoft YaHei" charset="-122"/>
                <a:ea typeface="Microsoft YaHei" charset="-122"/>
              </a:rPr>
              <a:t>每个节点都有入链和出链</a:t>
            </a:r>
            <a:endParaRPr lang="en-US" altLang="zh-CN" sz="2000" dirty="0">
              <a:latin typeface="微软雅黑" panose="020B0503020204020204" pitchFamily="34" charset="-122"/>
              <a:ea typeface="微软雅黑" panose="020B0503020204020204" pitchFamily="34" charset="-122"/>
            </a:endParaRPr>
          </a:p>
        </p:txBody>
      </p:sp>
      <p:sp>
        <p:nvSpPr>
          <p:cNvPr id="4" name="左箭头 3"/>
          <p:cNvSpPr/>
          <p:nvPr/>
        </p:nvSpPr>
        <p:spPr>
          <a:xfrm>
            <a:off x="2025431" y="3622040"/>
            <a:ext cx="594360" cy="4305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507480" y="1497330"/>
            <a:ext cx="1723395" cy="457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马尔科夫链视角下的</a:t>
                </a:r>
                <a:r>
                  <a:rPr lang="en-US" altLang="zh-CN" dirty="0">
                    <a:latin typeface="Calibri" charset="0"/>
                    <a:ea typeface="Calibri" charset="0"/>
                    <a:cs typeface="Calibri" charset="0"/>
                  </a:rPr>
                  <a:t>PageRank</a:t>
                </a:r>
              </a:p>
              <a:p>
                <a:r>
                  <a:rPr lang="zh-CN" altLang="en-US" dirty="0">
                    <a:latin typeface="Microsoft YaHei" charset="-122"/>
                    <a:ea typeface="Microsoft YaHei" charset="-122"/>
                    <a:cs typeface="Microsoft YaHei" charset="-122"/>
                  </a:rPr>
                  <a:t>一个离散时间的马尔科夫链是一个带有马尔科夫性的随机变量的序列</a:t>
                </a:r>
                <a14:m>
                  <m:oMath xmlns:m="http://schemas.openxmlformats.org/officeDocument/2006/math">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1</m:t>
                    </m:r>
                    <m:r>
                      <a:rPr lang="en-US" altLang="zh-CN" i="1" dirty="0">
                        <a:latin typeface="Cambria Math" charset="0"/>
                        <a:ea typeface="Calibri" charset="0"/>
                        <a:cs typeface="Calibri" charset="0"/>
                      </a:rPr>
                      <m:t>, </m:t>
                    </m:r>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2</m:t>
                    </m:r>
                    <m:r>
                      <a:rPr lang="en-US" altLang="zh-CN" i="1" dirty="0">
                        <a:latin typeface="Cambria Math" charset="0"/>
                        <a:ea typeface="Calibri" charset="0"/>
                        <a:cs typeface="Calibri" charset="0"/>
                      </a:rPr>
                      <m:t>, </m:t>
                    </m:r>
                    <m:r>
                      <a:rPr lang="en-US" altLang="zh-CN" i="1" dirty="0">
                        <a:latin typeface="Cambria Math" charset="0"/>
                        <a:ea typeface="Calibri" charset="0"/>
                        <a:cs typeface="Calibri" charset="0"/>
                      </a:rPr>
                      <m:t>𝑋</m:t>
                    </m:r>
                    <m:r>
                      <a:rPr lang="en-US" altLang="zh-CN" i="1" baseline="-25000" dirty="0">
                        <a:latin typeface="Cambria Math" charset="0"/>
                        <a:ea typeface="Calibri" charset="0"/>
                        <a:cs typeface="Calibri" charset="0"/>
                      </a:rPr>
                      <m:t>3</m:t>
                    </m:r>
                    <m:r>
                      <a:rPr lang="en-US" altLang="zh-CN" i="1" dirty="0">
                        <a:latin typeface="Cambria Math" charset="0"/>
                        <a:ea typeface="Calibri" charset="0"/>
                        <a:cs typeface="Calibri" charset="0"/>
                      </a:rPr>
                      <m:t>, …</m:t>
                    </m:r>
                  </m:oMath>
                </a14:m>
                <a:r>
                  <a:rPr lang="en-US" altLang="zh-CN" dirty="0">
                    <a:latin typeface="Calibri" charset="0"/>
                    <a:ea typeface="Calibri" charset="0"/>
                    <a:cs typeface="Calibri" charset="0"/>
                  </a:rPr>
                  <a:t> </a:t>
                </a:r>
                <a:r>
                  <a:rPr lang="zh-CN" altLang="en-US" dirty="0">
                    <a:latin typeface="Microsoft YaHei" charset="-122"/>
                    <a:ea typeface="Microsoft YaHei" charset="-122"/>
                    <a:cs typeface="Microsoft YaHei" charset="-122"/>
                  </a:rPr>
                  <a:t>，即</a:t>
                </a:r>
                <a:r>
                  <a:rPr lang="zh-CN" altLang="en-US" dirty="0">
                    <a:solidFill>
                      <a:srgbClr val="C00000"/>
                    </a:solidFill>
                    <a:latin typeface="Microsoft YaHei" charset="-122"/>
                    <a:ea typeface="Microsoft YaHei" charset="-122"/>
                    <a:cs typeface="Microsoft YaHei" charset="-122"/>
                  </a:rPr>
                  <a:t>转移到下一个状态的概率只取决于当前状态</a:t>
                </a:r>
                <a:r>
                  <a:rPr lang="zh-CN" altLang="en-US" dirty="0">
                    <a:latin typeface="Microsoft YaHei" charset="-122"/>
                    <a:ea typeface="Microsoft YaHei" charset="-122"/>
                    <a:cs typeface="Microsoft YaHei" charset="-122"/>
                  </a:rPr>
                  <a:t>，而与历史状态无关，用公式表示如下：</a:t>
                </a:r>
                <a:endParaRPr lang="en-US" altLang="zh-CN" dirty="0">
                  <a:latin typeface="Microsoft YaHei" charset="-122"/>
                  <a:ea typeface="Microsoft YaHei" charset="-122"/>
                  <a:cs typeface="Microsoft YaHei" charset="-122"/>
                </a:endParaRPr>
              </a:p>
              <a:p>
                <a:pPr lvl="1"/>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charset="0"/>
                          </a:rPr>
                          <m:t>Pr</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r>
                                  <a:rPr lang="en-US" altLang="zh-CN" i="1">
                                    <a:latin typeface="Cambria Math" charset="0"/>
                                  </a:rPr>
                                  <m:t>+1</m:t>
                                </m:r>
                              </m:sub>
                            </m:sSub>
                            <m:r>
                              <a:rPr lang="en-US" altLang="zh-CN" i="1">
                                <a:latin typeface="Cambria Math" charset="0"/>
                              </a:rPr>
                              <m:t>=</m:t>
                            </m:r>
                            <m:r>
                              <a:rPr lang="en-US" altLang="zh-CN" i="1">
                                <a:latin typeface="Cambria Math" charset="0"/>
                              </a:rPr>
                              <m:t>𝑥</m:t>
                            </m:r>
                          </m:e>
                          <m:e>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𝑛</m:t>
                                </m:r>
                              </m:sub>
                            </m:sSub>
                          </m:e>
                        </m:d>
                      </m:e>
                    </m:func>
                    <m:r>
                      <a:rPr lang="en-US" altLang="zh-CN" i="1">
                        <a:latin typeface="Cambria Math" charset="0"/>
                      </a:rPr>
                      <m:t>=</m:t>
                    </m:r>
                    <m:func>
                      <m:funcPr>
                        <m:ctrlPr>
                          <a:rPr lang="zh-CN" altLang="en-US" i="1">
                            <a:latin typeface="Cambria Math" panose="02040503050406030204" pitchFamily="18" charset="0"/>
                          </a:rPr>
                        </m:ctrlPr>
                      </m:funcPr>
                      <m:fName>
                        <m:r>
                          <m:rPr>
                            <m:sty m:val="p"/>
                          </m:rPr>
                          <a:rPr lang="en-US" altLang="zh-CN">
                            <a:latin typeface="Cambria Math" charset="0"/>
                          </a:rPr>
                          <m:t>Pr</m:t>
                        </m:r>
                      </m:fName>
                      <m:e>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r>
                              <a:rPr lang="en-US" altLang="zh-CN" i="1">
                                <a:latin typeface="Cambria Math" charset="0"/>
                              </a:rPr>
                              <m:t>+1</m:t>
                            </m:r>
                          </m:sub>
                        </m:sSub>
                        <m:r>
                          <a:rPr lang="en-US" altLang="zh-CN" i="1">
                            <a:latin typeface="Cambria Math" charset="0"/>
                          </a:rPr>
                          <m:t>=</m:t>
                        </m:r>
                        <m:r>
                          <a:rPr lang="en-US" altLang="zh-CN" i="1">
                            <a:latin typeface="Cambria Math" charset="0"/>
                          </a:rPr>
                          <m:t>𝑥</m:t>
                        </m:r>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𝑛</m:t>
                            </m:r>
                          </m:sub>
                        </m:sSub>
                        <m:r>
                          <a:rPr lang="en-US" altLang="zh-CN" i="1">
                            <a:latin typeface="Cambria Math" charset="0"/>
                          </a:rPr>
                          <m:t>)</m:t>
                        </m:r>
                      </m:e>
                    </m:func>
                  </m:oMath>
                </a14:m>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其中：</a:t>
                </a:r>
                <a:r>
                  <a:rPr lang="zh-CN" altLang="en-US" dirty="0"/>
                  <a:t> </a:t>
                </a:r>
                <a14:m>
                  <m:oMath xmlns:m="http://schemas.openxmlformats.org/officeDocument/2006/math">
                    <m:func>
                      <m:funcPr>
                        <m:ctrlPr>
                          <a:rPr lang="zh-CN" altLang="en-US" i="1">
                            <a:latin typeface="Cambria Math" panose="02040503050406030204" pitchFamily="18" charset="0"/>
                          </a:rPr>
                        </m:ctrlPr>
                      </m:funcPr>
                      <m:fName>
                        <m:r>
                          <m:rPr>
                            <m:sty m:val="p"/>
                          </m:rPr>
                          <a:rPr lang="en-US" altLang="zh-CN">
                            <a:latin typeface="Cambria Math" charset="0"/>
                          </a:rPr>
                          <m:t>Pr</m:t>
                        </m:r>
                      </m:fName>
                      <m:e>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r>
                              <a:rPr lang="en-US" altLang="zh-CN" i="1">
                                <a:latin typeface="Cambria Math" charset="0"/>
                              </a:rPr>
                              <m:t>+1</m:t>
                            </m:r>
                          </m:sub>
                        </m:sSub>
                        <m:r>
                          <a:rPr lang="en-US" altLang="zh-CN" i="1">
                            <a:latin typeface="Cambria Math" charset="0"/>
                          </a:rPr>
                          <m:t>=</m:t>
                        </m:r>
                        <m:r>
                          <a:rPr lang="en-US" altLang="zh-CN" i="1">
                            <a:latin typeface="Cambria Math" charset="0"/>
                          </a:rPr>
                          <m:t>𝑥</m:t>
                        </m:r>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𝑋</m:t>
                            </m:r>
                          </m:e>
                          <m:sub>
                            <m:r>
                              <a:rPr lang="en-US" altLang="zh-CN" i="1">
                                <a:latin typeface="Cambria Math" charset="0"/>
                              </a:rPr>
                              <m:t>𝑛</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charset="0"/>
                              </a:rPr>
                              <m:t>𝑛</m:t>
                            </m:r>
                          </m:sub>
                        </m:sSub>
                        <m:r>
                          <a:rPr lang="en-US" altLang="zh-CN" i="1">
                            <a:latin typeface="Cambria Math" charset="0"/>
                          </a:rPr>
                          <m:t>)</m:t>
                        </m:r>
                      </m:e>
                    </m:func>
                  </m:oMath>
                </a14:m>
                <a:r>
                  <a:rPr lang="zh-CN" altLang="en-US" dirty="0">
                    <a:latin typeface="Calibri" charset="0"/>
                    <a:ea typeface="Calibri" charset="0"/>
                    <a:cs typeface="Calibri" charset="0"/>
                  </a:rPr>
                  <a:t> </a:t>
                </a:r>
                <a:r>
                  <a:rPr lang="zh-CN" altLang="en-US" dirty="0">
                    <a:latin typeface="Microsoft YaHei" charset="-122"/>
                    <a:ea typeface="Microsoft YaHei" charset="-122"/>
                    <a:cs typeface="Microsoft YaHei" charset="-122"/>
                  </a:rPr>
                  <a:t>称为状态转移概率；</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随机变量</a:t>
                </a:r>
                <a:r>
                  <a:rPr lang="zh-CN" altLang="en-US" dirty="0">
                    <a:latin typeface="Calibri" charset="0"/>
                    <a:ea typeface="Calibri" charset="0"/>
                    <a:cs typeface="Calibri" charset="0"/>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charset="0"/>
                          </a:rPr>
                          <m:t>𝑋</m:t>
                        </m:r>
                      </m:e>
                      <m:sub>
                        <m:r>
                          <a:rPr lang="en-US" altLang="zh-CN" i="1" dirty="0">
                            <a:latin typeface="Cambria Math" charset="0"/>
                          </a:rPr>
                          <m:t>𝑖</m:t>
                        </m:r>
                      </m:sub>
                    </m:sSub>
                  </m:oMath>
                </a14:m>
                <a:r>
                  <a:rPr lang="en-US" altLang="zh-CN" dirty="0"/>
                  <a:t> </a:t>
                </a:r>
                <a:r>
                  <a:rPr lang="zh-CN" altLang="en-US" dirty="0">
                    <a:latin typeface="Microsoft YaHei" charset="-122"/>
                    <a:ea typeface="Microsoft YaHei" charset="-122"/>
                    <a:cs typeface="Microsoft YaHei" charset="-122"/>
                  </a:rPr>
                  <a:t>可能的取值构成了一个可数的集合</a:t>
                </a:r>
                <a:r>
                  <a:rPr lang="en-US" altLang="zh-CN" dirty="0"/>
                  <a:t> </a:t>
                </a:r>
                <a14:m>
                  <m:oMath xmlns:m="http://schemas.openxmlformats.org/officeDocument/2006/math">
                    <m:r>
                      <a:rPr lang="en-US" altLang="zh-CN" i="1" dirty="0">
                        <a:latin typeface="Cambria Math" charset="0"/>
                      </a:rPr>
                      <m:t>𝑆</m:t>
                    </m:r>
                  </m:oMath>
                </a14:m>
                <a:r>
                  <a:rPr lang="en-US" altLang="zh-CN" dirty="0"/>
                  <a:t> </a:t>
                </a:r>
                <a:r>
                  <a:rPr lang="zh-CN" altLang="en-US" dirty="0"/>
                  <a:t>，</a:t>
                </a:r>
                <a:r>
                  <a:rPr lang="zh-CN" altLang="en-US" dirty="0">
                    <a:latin typeface="Microsoft YaHei" charset="-122"/>
                    <a:ea typeface="Microsoft YaHei" charset="-122"/>
                    <a:cs typeface="Microsoft YaHei" charset="-122"/>
                  </a:rPr>
                  <a:t>称为状态空间</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r="-296"/>
                </a:stretch>
              </a:blipFill>
            </p:spPr>
            <p:txBody>
              <a:bodyPr/>
              <a:lstStyle/>
              <a:p>
                <a:r>
                  <a:rPr lang="zh-CN" altLang="en-US">
                    <a:noFill/>
                  </a:rPr>
                  <a:t> </a:t>
                </a:r>
              </a:p>
            </p:txBody>
          </p:sp>
        </mc:Fallback>
      </mc:AlternateContent>
      <p:sp>
        <p:nvSpPr>
          <p:cNvPr id="6" name="Rectangle 17"/>
          <p:cNvSpPr/>
          <p:nvPr/>
        </p:nvSpPr>
        <p:spPr>
          <a:xfrm>
            <a:off x="6083728" y="3711646"/>
            <a:ext cx="1524298" cy="400110"/>
          </a:xfrm>
          <a:prstGeom prst="rect">
            <a:avLst/>
          </a:prstGeom>
        </p:spPr>
        <p:txBody>
          <a:bodyPr wrap="square">
            <a:spAutoFit/>
          </a:bodyPr>
          <a:lstStyle/>
          <a:p>
            <a:pPr>
              <a:spcBef>
                <a:spcPct val="20000"/>
              </a:spcBef>
            </a:pPr>
            <a:r>
              <a:rPr lang="zh-CN" altLang="en-US" sz="2000" dirty="0">
                <a:solidFill>
                  <a:srgbClr val="AE0627"/>
                </a:solidFill>
                <a:latin typeface="Microsoft YaHei" charset="-122"/>
                <a:ea typeface="Microsoft YaHei" charset="-122"/>
                <a:cs typeface="Microsoft YaHei" charset="-122"/>
              </a:rPr>
              <a:t>马尔科夫性</a:t>
            </a:r>
            <a:endParaRPr lang="en-US" altLang="zh-CN" sz="2000" dirty="0">
              <a:solidFill>
                <a:srgbClr val="AE0627"/>
              </a:solidFill>
              <a:latin typeface="微软雅黑" panose="020B0503020204020204" pitchFamily="34" charset="-122"/>
              <a:ea typeface="微软雅黑" panose="020B0503020204020204" pitchFamily="34" charset="-122"/>
            </a:endParaRPr>
          </a:p>
        </p:txBody>
      </p:sp>
      <p:cxnSp>
        <p:nvCxnSpPr>
          <p:cNvPr id="7" name="Straight Arrow Connector 19"/>
          <p:cNvCxnSpPr/>
          <p:nvPr/>
        </p:nvCxnSpPr>
        <p:spPr>
          <a:xfrm flipV="1">
            <a:off x="6804115" y="2453640"/>
            <a:ext cx="221525" cy="1258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矩形 7"/>
          <p:cNvSpPr/>
          <p:nvPr/>
        </p:nvSpPr>
        <p:spPr>
          <a:xfrm>
            <a:off x="1457415" y="3658021"/>
            <a:ext cx="4572000" cy="646331"/>
          </a:xfrm>
          <a:prstGeom prst="rect">
            <a:avLst/>
          </a:prstGeom>
          <a:solidFill>
            <a:schemeClr val="accent3">
              <a:lumMod val="20000"/>
              <a:lumOff val="80000"/>
            </a:schemeClr>
          </a:solidFill>
          <a:ln>
            <a:solidFill>
              <a:srgbClr val="C00000"/>
            </a:solidFill>
          </a:ln>
        </p:spPr>
        <p:txBody>
          <a:bodyPr>
            <a:spAutoFit/>
          </a:bodyPr>
          <a:lstStyle/>
          <a:p>
            <a:r>
              <a:rPr lang="zh-CN" altLang="en-US" dirty="0"/>
              <a:t>练习：请建立马尔科夫链与</a:t>
            </a:r>
            <a:r>
              <a:rPr lang="en-US" altLang="zh-CN" dirty="0"/>
              <a:t>PageRank</a:t>
            </a:r>
            <a:r>
              <a:rPr lang="zh-CN" altLang="en-US" dirty="0"/>
              <a:t>的关联</a:t>
            </a:r>
            <a:endParaRPr lang="en-US" altLang="zh-CN" dirty="0"/>
          </a:p>
          <a:p>
            <a:pPr lvl="1"/>
            <a:r>
              <a:rPr lang="zh-CN" altLang="en-US" dirty="0"/>
              <a:t>（下页继续）</a:t>
            </a:r>
            <a:endParaRPr lang="en-US" altLang="zh-CN" dirty="0"/>
          </a:p>
        </p:txBody>
      </p:sp>
    </p:spTree>
    <p:extLst>
      <p:ext uri="{BB962C8B-B14F-4D97-AF65-F5344CB8AC3E}">
        <p14:creationId xmlns:p14="http://schemas.microsoft.com/office/powerpoint/2010/main" val="322192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690110" cy="3937000"/>
          </a:xfrm>
        </p:spPr>
        <p:txBody>
          <a:bodyPr>
            <a:normAutofit/>
          </a:bodyPr>
          <a:lstStyle/>
          <a:p>
            <a:pPr algn="just"/>
            <a:r>
              <a:rPr lang="zh-CN" altLang="en-US" dirty="0"/>
              <a:t>马尔科夫链</a:t>
            </a:r>
            <a:endParaRPr lang="en-US" altLang="zh-CN" dirty="0"/>
          </a:p>
          <a:p>
            <a:pPr algn="just"/>
            <a:r>
              <a:rPr kumimoji="1" lang="zh-CN" altLang="en-US" dirty="0"/>
              <a:t>练习 </a:t>
            </a:r>
            <a:r>
              <a:rPr kumimoji="1" lang="en-US" altLang="zh-CN" dirty="0"/>
              <a:t>- </a:t>
            </a:r>
            <a:r>
              <a:rPr kumimoji="1" lang="zh-CN" altLang="en-US" dirty="0"/>
              <a:t>请写出该图对应的：</a:t>
            </a:r>
          </a:p>
          <a:p>
            <a:pPr lvl="1" algn="just"/>
            <a:r>
              <a:rPr kumimoji="1" lang="zh-CN" altLang="en-US" dirty="0"/>
              <a:t>状态空间𝑆</a:t>
            </a:r>
          </a:p>
          <a:p>
            <a:pPr lvl="1" algn="just"/>
            <a:r>
              <a:rPr kumimoji="1" lang="zh-CN" altLang="en-US" dirty="0"/>
              <a:t>状态转移概率</a:t>
            </a:r>
            <a:r>
              <a:rPr kumimoji="1" lang="en-US" altLang="zh-CN" dirty="0"/>
              <a:t>(</a:t>
            </a:r>
            <a:r>
              <a:rPr kumimoji="1" lang="zh-CN" altLang="en-US" dirty="0"/>
              <a:t>矩阵</a:t>
            </a:r>
            <a:r>
              <a:rPr kumimoji="1" lang="en-US" altLang="zh-CN" dirty="0"/>
              <a:t>)T</a:t>
            </a:r>
          </a:p>
          <a:p>
            <a:pPr lvl="1" algn="just"/>
            <a:r>
              <a:rPr kumimoji="1" lang="zh-CN" altLang="en-US" dirty="0"/>
              <a:t>如果时间点</a:t>
            </a:r>
            <a:r>
              <a:rPr kumimoji="1" lang="en-US" altLang="zh-CN" dirty="0"/>
              <a:t>1</a:t>
            </a:r>
            <a:r>
              <a:rPr kumimoji="1" lang="zh-CN" altLang="en-US" dirty="0"/>
              <a:t>时，某学生选择上了“第一节课”，请写出𝑋</a:t>
            </a:r>
            <a:r>
              <a:rPr kumimoji="1" lang="en-US" altLang="zh-CN" dirty="0"/>
              <a:t>1</a:t>
            </a:r>
            <a:r>
              <a:rPr kumimoji="1" lang="zh-CN" altLang="en-US" dirty="0"/>
              <a:t>的分布</a:t>
            </a:r>
          </a:p>
          <a:p>
            <a:pPr lvl="1" algn="just"/>
            <a:r>
              <a:rPr kumimoji="1" lang="zh-CN" altLang="en-US" dirty="0"/>
              <a:t>如果𝑋</a:t>
            </a:r>
            <a:r>
              <a:rPr kumimoji="1" lang="en-US" altLang="zh-CN" dirty="0"/>
              <a:t>1</a:t>
            </a:r>
            <a:r>
              <a:rPr kumimoji="1" lang="zh-CN" altLang="en-US" dirty="0"/>
              <a:t>符合上述分布，写出𝑋</a:t>
            </a:r>
            <a:r>
              <a:rPr kumimoji="1" lang="en-US" altLang="zh-CN" dirty="0"/>
              <a:t>2</a:t>
            </a:r>
            <a:r>
              <a:rPr kumimoji="1" lang="zh-CN" altLang="en-US" dirty="0"/>
              <a:t>的分布</a:t>
            </a:r>
          </a:p>
          <a:p>
            <a:pPr lvl="1" algn="just"/>
            <a:r>
              <a:rPr kumimoji="1" lang="zh-CN" altLang="en-US" dirty="0"/>
              <a:t>如果时间𝑛→∞，变量𝑋</a:t>
            </a:r>
            <a:r>
              <a:rPr kumimoji="1" lang="en-US" altLang="zh-CN" dirty="0"/>
              <a:t>_</a:t>
            </a:r>
            <a:r>
              <a:rPr kumimoji="1" lang="zh-CN" altLang="en-US" dirty="0"/>
              <a:t>𝑛的分布会稳定吗？（参考前一页的说明）</a:t>
            </a:r>
            <a:endParaRPr kumimoji="1" lang="en-US" altLang="zh-CN" dirty="0"/>
          </a:p>
        </p:txBody>
      </p:sp>
      <p:pic>
        <p:nvPicPr>
          <p:cNvPr id="6" name="内容占位符 3">
            <a:extLst>
              <a:ext uri="{FF2B5EF4-FFF2-40B4-BE49-F238E27FC236}">
                <a16:creationId xmlns:a16="http://schemas.microsoft.com/office/drawing/2014/main" id="{C2F1BDCB-5ACC-4287-A1A1-1C5D0A15FF41}"/>
              </a:ext>
            </a:extLst>
          </p:cNvPr>
          <p:cNvPicPr>
            <a:picLocks noChangeAspect="1"/>
          </p:cNvPicPr>
          <p:nvPr/>
        </p:nvPicPr>
        <p:blipFill>
          <a:blip r:embed="rId2"/>
          <a:stretch>
            <a:fillRect/>
          </a:stretch>
        </p:blipFill>
        <p:spPr>
          <a:xfrm>
            <a:off x="5317966" y="1280160"/>
            <a:ext cx="3710682" cy="2674620"/>
          </a:xfrm>
          <a:prstGeom prst="rect">
            <a:avLst/>
          </a:prstGeom>
        </p:spPr>
      </p:pic>
    </p:spTree>
    <p:extLst>
      <p:ext uri="{BB962C8B-B14F-4D97-AF65-F5344CB8AC3E}">
        <p14:creationId xmlns:p14="http://schemas.microsoft.com/office/powerpoint/2010/main" val="1510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994910" cy="3937000"/>
          </a:xfrm>
        </p:spPr>
        <p:txBody>
          <a:bodyPr>
            <a:normAutofit/>
          </a:bodyPr>
          <a:lstStyle/>
          <a:p>
            <a:pPr algn="just"/>
            <a:r>
              <a:rPr lang="zh-CN" altLang="en-US" dirty="0"/>
              <a:t>马尔科夫链</a:t>
            </a:r>
            <a:endParaRPr lang="en-US" altLang="zh-CN" dirty="0"/>
          </a:p>
          <a:p>
            <a:pPr algn="just"/>
            <a:r>
              <a:rPr kumimoji="1" lang="zh-CN" altLang="en-US" sz="1300" dirty="0"/>
              <a:t>练习 </a:t>
            </a:r>
            <a:r>
              <a:rPr kumimoji="1" lang="en-US" altLang="zh-CN" sz="1300" dirty="0"/>
              <a:t>- </a:t>
            </a:r>
            <a:r>
              <a:rPr kumimoji="1" lang="zh-CN" altLang="en-US" sz="1300" dirty="0"/>
              <a:t>请写出该图对应的：</a:t>
            </a:r>
          </a:p>
          <a:p>
            <a:pPr lvl="1" algn="just"/>
            <a:r>
              <a:rPr kumimoji="1" lang="zh-CN" altLang="en-US" sz="1300" dirty="0"/>
              <a:t>状态空间𝑆</a:t>
            </a:r>
            <a:r>
              <a:rPr kumimoji="1" lang="en-US" altLang="zh-CN" sz="1300" dirty="0"/>
              <a:t>…</a:t>
            </a:r>
            <a:endParaRPr kumimoji="1" lang="zh-CN" altLang="en-US" sz="1300" dirty="0"/>
          </a:p>
        </p:txBody>
      </p:sp>
      <p:pic>
        <p:nvPicPr>
          <p:cNvPr id="6" name="内容占位符 3">
            <a:extLst>
              <a:ext uri="{FF2B5EF4-FFF2-40B4-BE49-F238E27FC236}">
                <a16:creationId xmlns:a16="http://schemas.microsoft.com/office/drawing/2014/main" id="{C2F1BDCB-5ACC-4287-A1A1-1C5D0A15FF41}"/>
              </a:ext>
            </a:extLst>
          </p:cNvPr>
          <p:cNvPicPr>
            <a:picLocks noChangeAspect="1"/>
          </p:cNvPicPr>
          <p:nvPr/>
        </p:nvPicPr>
        <p:blipFill>
          <a:blip r:embed="rId2"/>
          <a:stretch>
            <a:fillRect/>
          </a:stretch>
        </p:blipFill>
        <p:spPr>
          <a:xfrm>
            <a:off x="365280" y="1682054"/>
            <a:ext cx="4368231" cy="3148574"/>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5122842" y="427817"/>
                <a:ext cx="3418755" cy="4604017"/>
              </a:xfrm>
              <a:prstGeom prst="rect">
                <a:avLst/>
              </a:prstGeom>
              <a:solidFill>
                <a:schemeClr val="accent4">
                  <a:lumMod val="20000"/>
                  <a:lumOff val="80000"/>
                </a:schemeClr>
              </a:solidFill>
              <a:ln>
                <a:solidFill>
                  <a:srgbClr val="C00000"/>
                </a:solidFill>
              </a:ln>
            </p:spPr>
            <p:txBody>
              <a:bodyPr wrap="square">
                <a:spAutoFit/>
              </a:bodyPr>
              <a:lstStyle/>
              <a:p>
                <a:r>
                  <a:rPr kumimoji="1" lang="en-US" altLang="zh-CN" sz="1300" dirty="0"/>
                  <a:t>1.</a:t>
                </a:r>
                <a:r>
                  <a:rPr kumimoji="1" lang="zh-CN" altLang="en-US" sz="1300" dirty="0"/>
                  <a:t>状态空间</a:t>
                </a:r>
                <a:r>
                  <a:rPr kumimoji="1" lang="en-US" altLang="zh-CN" sz="1300" dirty="0"/>
                  <a:t>S</a:t>
                </a:r>
              </a:p>
              <a:p>
                <a:r>
                  <a:rPr kumimoji="1" lang="en-US" altLang="zh-CN" sz="1300" dirty="0">
                    <a:solidFill>
                      <a:srgbClr val="C00000"/>
                    </a:solidFill>
                  </a:rPr>
                  <a:t>{1, 2, 3, 4, 5, 6, 7}</a:t>
                </a:r>
              </a:p>
              <a:p>
                <a:pPr marL="0" lvl="1"/>
                <a:endParaRPr kumimoji="1" lang="en-US" altLang="zh-CN" sz="1300" dirty="0"/>
              </a:p>
              <a:p>
                <a:pPr marL="0" lvl="1"/>
                <a:r>
                  <a:rPr kumimoji="1" lang="en-US" altLang="zh-CN" sz="1300" dirty="0"/>
                  <a:t>2.</a:t>
                </a:r>
                <a:r>
                  <a:rPr kumimoji="1" lang="zh-CN" altLang="en-US" sz="1300" dirty="0"/>
                  <a:t>状态转移概率</a:t>
                </a:r>
                <a:r>
                  <a:rPr kumimoji="1" lang="en-US" altLang="zh-CN" sz="1300" dirty="0"/>
                  <a:t>(</a:t>
                </a:r>
                <a:r>
                  <a:rPr kumimoji="1" lang="zh-CN" altLang="en-US" sz="1300" dirty="0"/>
                  <a:t>矩阵</a:t>
                </a:r>
                <a:r>
                  <a:rPr kumimoji="1" lang="en-US" altLang="zh-CN" sz="1300" dirty="0"/>
                  <a:t>)T</a:t>
                </a:r>
              </a:p>
              <a:p>
                <a:pPr/>
                <a14:m>
                  <m:oMathPara xmlns:m="http://schemas.openxmlformats.org/officeDocument/2006/math">
                    <m:oMathParaPr>
                      <m:jc m:val="centerGroup"/>
                    </m:oMathParaPr>
                    <m:oMath xmlns:m="http://schemas.openxmlformats.org/officeDocument/2006/math">
                      <m:d>
                        <m:dPr>
                          <m:begChr m:val="["/>
                          <m:endChr m:val="]"/>
                          <m:ctrlPr>
                            <a:rPr kumimoji="1" lang="en-US" altLang="zh-CN" sz="1300" i="1" smtClean="0">
                              <a:solidFill>
                                <a:srgbClr val="C00000"/>
                              </a:solidFill>
                              <a:latin typeface="Cambria Math" panose="02040503050406030204" pitchFamily="18" charset="0"/>
                            </a:rPr>
                          </m:ctrlPr>
                        </m:dPr>
                        <m:e>
                          <m:m>
                            <m:mPr>
                              <m:mcs>
                                <m:mc>
                                  <m:mcPr>
                                    <m:count m:val="7"/>
                                    <m:mcJc m:val="center"/>
                                  </m:mcPr>
                                </m:mc>
                              </m:mcs>
                              <m:ctrlPr>
                                <a:rPr kumimoji="1" lang="en-US" altLang="zh-CN" sz="1300" i="1">
                                  <a:solidFill>
                                    <a:srgbClr val="C00000"/>
                                  </a:solidFill>
                                  <a:latin typeface="Cambria Math" panose="02040503050406030204" pitchFamily="18" charset="0"/>
                                </a:rPr>
                              </m:ctrlPr>
                            </m:mPr>
                            <m:mr>
                              <m:e>
                                <m:r>
                                  <a:rPr kumimoji="1" lang="en-US" altLang="zh-CN" sz="1300" i="1" smtClean="0">
                                    <a:solidFill>
                                      <a:srgbClr val="C00000"/>
                                    </a:solidFill>
                                    <a:latin typeface="Cambria Math" panose="02040503050406030204" pitchFamily="18" charset="0"/>
                                  </a:rPr>
                                  <m:t>0.9</m:t>
                                </m:r>
                              </m:e>
                              <m:e>
                                <m:r>
                                  <a:rPr kumimoji="1" lang="en-US" altLang="zh-CN" sz="1300" i="1" smtClean="0">
                                    <a:solidFill>
                                      <a:srgbClr val="C00000"/>
                                    </a:solidFill>
                                    <a:latin typeface="Cambria Math" panose="02040503050406030204" pitchFamily="18" charset="0"/>
                                  </a:rPr>
                                  <m:t>0.1</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0.5</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0.5</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0.2</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0.8</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0.2</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0.4</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0.6</m:t>
                                </m:r>
                              </m:e>
                              <m:e>
                                <m:r>
                                  <a:rPr kumimoji="1" lang="en-US" altLang="zh-CN" sz="1300" i="1" smtClean="0">
                                    <a:solidFill>
                                      <a:srgbClr val="C00000"/>
                                    </a:solidFill>
                                    <a:latin typeface="Cambria Math" panose="02040503050406030204" pitchFamily="18" charset="0"/>
                                  </a:rPr>
                                  <m:t>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1.0</m:t>
                                </m:r>
                              </m:e>
                            </m:mr>
                            <m:mr>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e>
                                <m:r>
                                  <a:rPr kumimoji="1" lang="en-US" altLang="zh-CN" sz="1300" i="1" smtClean="0">
                                    <a:solidFill>
                                      <a:srgbClr val="C00000"/>
                                    </a:solidFill>
                                    <a:latin typeface="Cambria Math" panose="02040503050406030204" pitchFamily="18" charset="0"/>
                                  </a:rPr>
                                  <m:t>0</m:t>
                                </m:r>
                              </m:e>
                            </m:mr>
                          </m:m>
                        </m:e>
                      </m:d>
                    </m:oMath>
                  </m:oMathPara>
                </a14:m>
                <a:endParaRPr kumimoji="1" lang="en-US" altLang="zh-CN" sz="1300" dirty="0"/>
              </a:p>
              <a:p>
                <a:endParaRPr kumimoji="1" lang="en-US" altLang="zh-CN" sz="1300" dirty="0"/>
              </a:p>
              <a:p>
                <a:r>
                  <a:rPr kumimoji="1" lang="en-US" altLang="zh-CN" sz="1300" dirty="0"/>
                  <a:t>3. </a:t>
                </a:r>
                <a:r>
                  <a:rPr kumimoji="1" lang="zh-CN" altLang="en-US" sz="1300" dirty="0"/>
                  <a:t>如果时间点</a:t>
                </a:r>
                <a:r>
                  <a:rPr kumimoji="1" lang="en-US" altLang="zh-CN" sz="1300" dirty="0"/>
                  <a:t>1</a:t>
                </a:r>
                <a:r>
                  <a:rPr kumimoji="1" lang="zh-CN" altLang="en-US" sz="1300" dirty="0"/>
                  <a:t>时，某学生选择上了第一节课，请写出𝑋</a:t>
                </a:r>
                <a:r>
                  <a:rPr kumimoji="1" lang="en-US" altLang="zh-CN" sz="1300" dirty="0"/>
                  <a:t>1</a:t>
                </a:r>
                <a:r>
                  <a:rPr kumimoji="1" lang="zh-CN" altLang="en-US" sz="1300" dirty="0"/>
                  <a:t>的分布</a:t>
                </a:r>
                <a:endParaRPr kumimoji="1" lang="en-US" altLang="zh-CN" sz="1300" dirty="0">
                  <a:solidFill>
                    <a:srgbClr val="C00000"/>
                  </a:solidFill>
                </a:endParaRPr>
              </a:p>
              <a:p>
                <a:r>
                  <a:rPr kumimoji="1" lang="en-US" altLang="zh-CN" sz="1300" dirty="0">
                    <a:solidFill>
                      <a:srgbClr val="C00000"/>
                    </a:solidFill>
                  </a:rPr>
                  <a:t>(0, 1, 0, 0, 0, 0, 0)</a:t>
                </a:r>
              </a:p>
              <a:p>
                <a:endParaRPr kumimoji="1" lang="en-US" altLang="zh-CN" sz="1300" dirty="0"/>
              </a:p>
              <a:p>
                <a:r>
                  <a:rPr kumimoji="1" lang="en-US" altLang="zh-CN" sz="1300" dirty="0"/>
                  <a:t>4. </a:t>
                </a:r>
                <a:r>
                  <a:rPr kumimoji="1" lang="zh-CN" altLang="en-US" sz="1300" dirty="0"/>
                  <a:t>如果𝑋</a:t>
                </a:r>
                <a:r>
                  <a:rPr kumimoji="1" lang="en-US" altLang="zh-CN" sz="1300" dirty="0"/>
                  <a:t>1</a:t>
                </a:r>
                <a:r>
                  <a:rPr kumimoji="1" lang="zh-CN" altLang="en-US" sz="1300" dirty="0"/>
                  <a:t>符合上述分布，写出𝑋</a:t>
                </a:r>
                <a:r>
                  <a:rPr kumimoji="1" lang="en-US" altLang="zh-CN" sz="1300" dirty="0"/>
                  <a:t>2</a:t>
                </a:r>
                <a:r>
                  <a:rPr kumimoji="1" lang="zh-CN" altLang="en-US" sz="1300" dirty="0"/>
                  <a:t>的分布</a:t>
                </a:r>
                <a:endParaRPr kumimoji="1" lang="en-US" altLang="zh-CN" sz="1300" dirty="0"/>
              </a:p>
              <a:p>
                <a:r>
                  <a:rPr kumimoji="1" lang="zh-CN" altLang="en-US" sz="1300" dirty="0">
                    <a:solidFill>
                      <a:srgbClr val="C00000"/>
                    </a:solidFill>
                  </a:rPr>
                  <a:t>𝑋</a:t>
                </a:r>
                <a:r>
                  <a:rPr kumimoji="1" lang="en-US" altLang="zh-CN" sz="1300" dirty="0">
                    <a:solidFill>
                      <a:srgbClr val="C00000"/>
                    </a:solidFill>
                  </a:rPr>
                  <a:t>2 =</a:t>
                </a:r>
                <a:r>
                  <a:rPr kumimoji="1" lang="zh-CN" altLang="en-US" sz="1300" dirty="0">
                    <a:solidFill>
                      <a:srgbClr val="C00000"/>
                    </a:solidFill>
                  </a:rPr>
                  <a:t>𝑋</a:t>
                </a:r>
                <a:r>
                  <a:rPr kumimoji="1" lang="en-US" altLang="zh-CN" sz="1300" dirty="0">
                    <a:solidFill>
                      <a:srgbClr val="C00000"/>
                    </a:solidFill>
                  </a:rPr>
                  <a:t>1 * T </a:t>
                </a:r>
                <a:r>
                  <a:rPr kumimoji="1" lang="zh-CN" altLang="en-US" sz="1300" dirty="0">
                    <a:solidFill>
                      <a:srgbClr val="C00000"/>
                    </a:solidFill>
                  </a:rPr>
                  <a:t>得到</a:t>
                </a:r>
                <a:r>
                  <a:rPr kumimoji="1" lang="en-US" altLang="zh-CN" sz="1300" dirty="0">
                    <a:solidFill>
                      <a:srgbClr val="C00000"/>
                    </a:solidFill>
                  </a:rPr>
                  <a:t>(0.5, 0, 0, 0.5, 0, 0, 0)</a:t>
                </a:r>
              </a:p>
              <a:p>
                <a:r>
                  <a:rPr kumimoji="1" lang="zh-CN" altLang="en-US" sz="1300" b="1" dirty="0">
                    <a:solidFill>
                      <a:srgbClr val="0070C0"/>
                    </a:solidFill>
                  </a:rPr>
                  <a:t>解读一下？</a:t>
                </a:r>
                <a:endParaRPr kumimoji="1" lang="en-US" altLang="zh-CN" sz="1300" b="1" dirty="0">
                  <a:solidFill>
                    <a:srgbClr val="0070C0"/>
                  </a:solidFill>
                </a:endParaRPr>
              </a:p>
              <a:p>
                <a:r>
                  <a:rPr kumimoji="1" lang="en-US" altLang="zh-CN" sz="1300" dirty="0"/>
                  <a:t>5. </a:t>
                </a:r>
                <a:r>
                  <a:rPr kumimoji="1" lang="zh-CN" altLang="en-US" sz="1300" dirty="0"/>
                  <a:t>如果时间𝑛→∞，变量𝑋𝑛的分布会稳定吗？（参考前一页的说明）</a:t>
                </a:r>
                <a:endParaRPr kumimoji="1" lang="en-US" altLang="zh-CN" sz="1300" dirty="0"/>
              </a:p>
              <a:p>
                <a:r>
                  <a:rPr kumimoji="1" lang="zh-CN" altLang="en-US" sz="1300" dirty="0">
                    <a:solidFill>
                      <a:srgbClr val="C00000"/>
                    </a:solidFill>
                  </a:rPr>
                  <a:t>不稳定，</a:t>
                </a:r>
                <a:r>
                  <a:rPr kumimoji="1" lang="en-US" altLang="zh-CN" sz="1300" dirty="0">
                    <a:solidFill>
                      <a:srgbClr val="C00000"/>
                    </a:solidFill>
                  </a:rPr>
                  <a:t>7</a:t>
                </a:r>
                <a:r>
                  <a:rPr kumimoji="1" lang="zh-CN" altLang="en-US" sz="1300" dirty="0">
                    <a:solidFill>
                      <a:srgbClr val="C00000"/>
                    </a:solidFill>
                  </a:rPr>
                  <a:t>只有入链，没有有出链</a:t>
                </a:r>
                <a:endParaRPr kumimoji="1" lang="en-US" altLang="zh-CN" sz="1300" dirty="0">
                  <a:solidFill>
                    <a:srgbClr val="C00000"/>
                  </a:solidFill>
                </a:endParaRPr>
              </a:p>
              <a:p>
                <a:r>
                  <a:rPr kumimoji="1" lang="zh-CN" altLang="en-US" sz="1300" dirty="0">
                    <a:solidFill>
                      <a:srgbClr val="C00000"/>
                    </a:solidFill>
                  </a:rPr>
                  <a:t>不是不可约的遍历链</a:t>
                </a:r>
                <a:endParaRPr kumimoji="1" lang="en-US" altLang="zh-CN" sz="1300" dirty="0">
                  <a:solidFill>
                    <a:srgbClr val="C0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5122842" y="427817"/>
                <a:ext cx="3418755" cy="4604017"/>
              </a:xfrm>
              <a:prstGeom prst="rect">
                <a:avLst/>
              </a:prstGeom>
              <a:blipFill>
                <a:blip r:embed="rId3"/>
                <a:stretch>
                  <a:fillRect t="-132" r="-4440"/>
                </a:stretch>
              </a:blipFill>
              <a:ln>
                <a:solidFill>
                  <a:srgbClr val="C00000"/>
                </a:solidFill>
              </a:ln>
            </p:spPr>
            <p:txBody>
              <a:bodyPr/>
              <a:lstStyle/>
              <a:p>
                <a:r>
                  <a:rPr lang="zh-CN" altLang="en-US">
                    <a:noFill/>
                  </a:rPr>
                  <a:t> </a:t>
                </a:r>
              </a:p>
            </p:txBody>
          </p:sp>
        </mc:Fallback>
      </mc:AlternateContent>
      <p:sp>
        <p:nvSpPr>
          <p:cNvPr id="5" name="椭圆 4"/>
          <p:cNvSpPr/>
          <p:nvPr/>
        </p:nvSpPr>
        <p:spPr>
          <a:xfrm>
            <a:off x="104995" y="227094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 name="椭圆 6"/>
          <p:cNvSpPr/>
          <p:nvPr/>
        </p:nvSpPr>
        <p:spPr>
          <a:xfrm>
            <a:off x="320260" y="3191302"/>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p:cNvSpPr/>
          <p:nvPr/>
        </p:nvSpPr>
        <p:spPr>
          <a:xfrm>
            <a:off x="1542762" y="460774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p:cNvSpPr/>
          <p:nvPr/>
        </p:nvSpPr>
        <p:spPr>
          <a:xfrm>
            <a:off x="1750503" y="2768148"/>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0" name="椭圆 9"/>
          <p:cNvSpPr/>
          <p:nvPr/>
        </p:nvSpPr>
        <p:spPr>
          <a:xfrm>
            <a:off x="2987484" y="2768148"/>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1" name="椭圆 10"/>
          <p:cNvSpPr/>
          <p:nvPr/>
        </p:nvSpPr>
        <p:spPr>
          <a:xfrm>
            <a:off x="4490941" y="2655753"/>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2334130" y="1682054"/>
            <a:ext cx="430530" cy="331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Tree>
    <p:extLst>
      <p:ext uri="{BB962C8B-B14F-4D97-AF65-F5344CB8AC3E}">
        <p14:creationId xmlns:p14="http://schemas.microsoft.com/office/powerpoint/2010/main" val="3261573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PageRank</a:t>
            </a:r>
            <a:r>
              <a:rPr lang="zh-CN" altLang="en-US" dirty="0"/>
              <a:t>的性质</a:t>
            </a:r>
            <a:endParaRPr lang="en-US" altLang="zh-CN" dirty="0"/>
          </a:p>
          <a:p>
            <a:r>
              <a:rPr lang="zh-CN" altLang="en-US" dirty="0"/>
              <a:t>一个看似“反常识”的结论</a:t>
            </a:r>
            <a:endParaRPr lang="en-US" altLang="zh-CN" dirty="0"/>
          </a:p>
          <a:p>
            <a:pPr lvl="1"/>
            <a:r>
              <a:rPr lang="en-US" altLang="zh-CN" dirty="0">
                <a:solidFill>
                  <a:srgbClr val="C00000"/>
                </a:solidFill>
              </a:rPr>
              <a:t>Random</a:t>
            </a:r>
            <a:r>
              <a:rPr lang="zh-CN" altLang="en-US" dirty="0">
                <a:solidFill>
                  <a:srgbClr val="C00000"/>
                </a:solidFill>
              </a:rPr>
              <a:t> </a:t>
            </a:r>
            <a:r>
              <a:rPr lang="en-US" altLang="zh-CN" dirty="0"/>
              <a:t>Walk</a:t>
            </a:r>
            <a:r>
              <a:rPr lang="zh-CN" altLang="en-US" dirty="0"/>
              <a:t> </a:t>
            </a:r>
            <a:r>
              <a:rPr lang="zh-CN" altLang="en-US" dirty="0">
                <a:sym typeface="Wingdings"/>
              </a:rPr>
              <a:t> </a:t>
            </a:r>
            <a:r>
              <a:rPr lang="en-US" altLang="zh-CN" dirty="0">
                <a:solidFill>
                  <a:srgbClr val="C00000"/>
                </a:solidFill>
                <a:sym typeface="Wingdings"/>
              </a:rPr>
              <a:t>Deterministic</a:t>
            </a:r>
            <a:r>
              <a:rPr lang="en-US" altLang="zh-CN" dirty="0">
                <a:sym typeface="Wingdings"/>
              </a:rPr>
              <a:t> Answer</a:t>
            </a:r>
          </a:p>
          <a:p>
            <a:endParaRPr lang="en-US" altLang="zh-CN" dirty="0"/>
          </a:p>
          <a:p>
            <a:r>
              <a:rPr lang="zh-CN" altLang="en-US" dirty="0"/>
              <a:t>马尔科夫链的稳态概率分布（</a:t>
            </a:r>
            <a:r>
              <a:rPr lang="en-US" altLang="zh-CN" dirty="0"/>
              <a:t>Stationary</a:t>
            </a:r>
            <a:r>
              <a:rPr lang="zh-CN" altLang="en-US" dirty="0"/>
              <a:t> </a:t>
            </a:r>
            <a:r>
              <a:rPr lang="en-US" altLang="zh-CN" dirty="0"/>
              <a:t>Distribution</a:t>
            </a:r>
            <a:r>
              <a:rPr lang="zh-CN" altLang="en-US" dirty="0"/>
              <a:t>）</a:t>
            </a:r>
            <a:endParaRPr lang="en-US" altLang="zh-CN" dirty="0"/>
          </a:p>
          <a:p>
            <a:pPr lvl="1"/>
            <a:r>
              <a:rPr lang="zh-CN" altLang="en-US" dirty="0"/>
              <a:t>一个马尔科夫链存在</a:t>
            </a:r>
            <a:r>
              <a:rPr lang="zh-CN" altLang="en-US" dirty="0">
                <a:solidFill>
                  <a:srgbClr val="C00000"/>
                </a:solidFill>
              </a:rPr>
              <a:t>唯一的稳态分布</a:t>
            </a:r>
            <a:r>
              <a:rPr lang="zh-CN" altLang="en-US" dirty="0"/>
              <a:t>，当前仅当它是</a:t>
            </a:r>
            <a:r>
              <a:rPr lang="zh-CN" altLang="en-US" dirty="0">
                <a:solidFill>
                  <a:srgbClr val="C00000"/>
                </a:solidFill>
              </a:rPr>
              <a:t>不可约的遍历链</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11"/>
              <p:cNvSpPr txBox="1"/>
              <p:nvPr/>
            </p:nvSpPr>
            <p:spPr>
              <a:xfrm>
                <a:off x="1843185" y="2992375"/>
                <a:ext cx="12318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charset="0"/>
                        </a:rPr>
                        <m:t>𝒑</m:t>
                      </m:r>
                      <m:r>
                        <a:rPr lang="en-US" altLang="zh-CN" sz="2800" b="0" i="1" smtClean="0">
                          <a:solidFill>
                            <a:schemeClr val="tx1"/>
                          </a:solidFill>
                          <a:latin typeface="Cambria Math" charset="0"/>
                        </a:rPr>
                        <m:t>=</m:t>
                      </m:r>
                      <m:r>
                        <a:rPr lang="en-US" altLang="zh-CN" sz="2800" b="1" i="1">
                          <a:solidFill>
                            <a:schemeClr val="tx1"/>
                          </a:solidFill>
                          <a:latin typeface="Cambria Math" charset="0"/>
                        </a:rPr>
                        <m:t>𝒑</m:t>
                      </m:r>
                      <m:r>
                        <a:rPr lang="en-US" altLang="zh-CN" sz="2800" b="1" i="1" smtClean="0">
                          <a:solidFill>
                            <a:schemeClr val="tx1"/>
                          </a:solidFill>
                          <a:latin typeface="Cambria Math" charset="0"/>
                        </a:rPr>
                        <m:t>𝑳</m:t>
                      </m:r>
                    </m:oMath>
                  </m:oMathPara>
                </a14:m>
                <a:endParaRPr lang="en-US" sz="2800" b="1" dirty="0">
                  <a:solidFill>
                    <a:schemeClr val="tx1"/>
                  </a:solidFill>
                </a:endParaRPr>
              </a:p>
            </p:txBody>
          </p:sp>
        </mc:Choice>
        <mc:Fallback xmlns="">
          <p:sp>
            <p:nvSpPr>
              <p:cNvPr id="6" name="TextBox 11"/>
              <p:cNvSpPr txBox="1">
                <a:spLocks noRot="1" noChangeAspect="1" noMove="1" noResize="1" noEditPoints="1" noAdjustHandles="1" noChangeArrowheads="1" noChangeShapeType="1" noTextEdit="1"/>
              </p:cNvSpPr>
              <p:nvPr/>
            </p:nvSpPr>
            <p:spPr>
              <a:xfrm>
                <a:off x="1843185" y="2992375"/>
                <a:ext cx="123187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1046066" y="3742278"/>
                <a:ext cx="6624552" cy="430888"/>
              </a:xfrm>
              <a:prstGeom prst="rect">
                <a:avLst/>
              </a:prstGeom>
              <a:solidFill>
                <a:schemeClr val="bg1">
                  <a:lumMod val="95000"/>
                </a:schemeClr>
              </a:solidFill>
              <a:ln>
                <a:solidFill>
                  <a:srgbClr val="C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稳定状态时：</a:t>
                </a:r>
                <a14:m>
                  <m:oMath xmlns:m="http://schemas.openxmlformats.org/officeDocument/2006/math">
                    <m:r>
                      <a:rPr lang="en-US" altLang="zh-CN" b="0" i="1" dirty="0" smtClean="0">
                        <a:latin typeface="Cambria Math" charset="0"/>
                      </a:rPr>
                      <m:t>𝑝</m:t>
                    </m:r>
                  </m:oMath>
                </a14:m>
                <a:r>
                  <a:rPr lang="zh-CN" altLang="en-US" dirty="0"/>
                  <a:t>是矩阵</a:t>
                </a:r>
                <a14:m>
                  <m:oMath xmlns:m="http://schemas.openxmlformats.org/officeDocument/2006/math">
                    <m:r>
                      <a:rPr lang="en-US" altLang="zh-CN" i="1" dirty="0" smtClean="0">
                        <a:latin typeface="Cambria Math" charset="0"/>
                      </a:rPr>
                      <m:t>𝐿</m:t>
                    </m:r>
                  </m:oMath>
                </a14:m>
                <a:r>
                  <a:rPr lang="zh-CN" altLang="en-US" dirty="0"/>
                  <a:t>对应特征值为</a:t>
                </a:r>
                <a:r>
                  <a:rPr lang="en-US" altLang="zh-CN" dirty="0"/>
                  <a:t>1</a:t>
                </a:r>
                <a:r>
                  <a:rPr lang="zh-CN" altLang="en-US" dirty="0"/>
                  <a:t>的特征向量！</a:t>
                </a:r>
                <a:endParaRPr lang="en-US" altLang="zh-CN"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1046066" y="3742278"/>
                <a:ext cx="6624552" cy="430888"/>
              </a:xfrm>
              <a:prstGeom prst="rect">
                <a:avLst/>
              </a:prstGeom>
              <a:blipFill>
                <a:blip r:embed="rId3"/>
                <a:stretch>
                  <a:fillRect l="-735" t="-6849" b="-15068"/>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01713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统计思维 </a:t>
            </a:r>
            <a:r>
              <a:rPr lang="en-US" altLang="zh-CN" dirty="0"/>
              <a:t>Statistical</a:t>
            </a:r>
            <a:r>
              <a:rPr lang="zh-CN" altLang="en-US" dirty="0"/>
              <a:t> </a:t>
            </a:r>
            <a:r>
              <a:rPr lang="en-US" altLang="zh-CN" dirty="0"/>
              <a:t>Thinking</a:t>
            </a:r>
            <a:endParaRPr kumimoji="1" lang="en-US" altLang="zh-CN" dirty="0"/>
          </a:p>
        </p:txBody>
      </p:sp>
      <p:sp>
        <p:nvSpPr>
          <p:cNvPr id="6" name="Content Placeholder 2"/>
          <p:cNvSpPr txBox="1">
            <a:spLocks/>
          </p:cNvSpPr>
          <p:nvPr/>
        </p:nvSpPr>
        <p:spPr>
          <a:xfrm>
            <a:off x="1071568" y="2085224"/>
            <a:ext cx="6254523" cy="5293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800" dirty="0">
                <a:solidFill>
                  <a:srgbClr val="C00000"/>
                </a:solidFill>
              </a:rPr>
              <a:t>数据科学的必备能力之一：统计思维</a:t>
            </a:r>
            <a:endParaRPr lang="en-US" altLang="zh-CN" sz="2800" dirty="0">
              <a:solidFill>
                <a:srgbClr val="C00000"/>
              </a:solidFill>
            </a:endParaRPr>
          </a:p>
        </p:txBody>
      </p:sp>
      <p:pic>
        <p:nvPicPr>
          <p:cNvPr id="7"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212" y="2966085"/>
            <a:ext cx="1059056" cy="1059056"/>
          </a:xfrm>
          <a:prstGeom prst="rect">
            <a:avLst/>
          </a:prstGeom>
        </p:spPr>
      </p:pic>
      <p:sp>
        <p:nvSpPr>
          <p:cNvPr id="8" name="Rectangle 6"/>
          <p:cNvSpPr/>
          <p:nvPr/>
        </p:nvSpPr>
        <p:spPr>
          <a:xfrm>
            <a:off x="3067617" y="3295558"/>
            <a:ext cx="4314825" cy="400110"/>
          </a:xfrm>
          <a:prstGeom prst="rect">
            <a:avLst/>
          </a:prstGeom>
        </p:spPr>
        <p:txBody>
          <a:bodyPr wrap="square">
            <a:spAutoFit/>
          </a:bodyPr>
          <a:lstStyle/>
          <a:p>
            <a:r>
              <a:rPr lang="en-US" altLang="zh-CN" sz="2000" dirty="0"/>
              <a:t>Random</a:t>
            </a:r>
            <a:r>
              <a:rPr lang="zh-CN" altLang="en-US" sz="2000" dirty="0"/>
              <a:t> </a:t>
            </a:r>
            <a:r>
              <a:rPr lang="zh-CN" altLang="en-US" sz="2000" dirty="0">
                <a:sym typeface="Wingdings"/>
              </a:rPr>
              <a:t> </a:t>
            </a:r>
            <a:r>
              <a:rPr lang="en-US" altLang="zh-CN" sz="2000" dirty="0">
                <a:sym typeface="Wingdings"/>
              </a:rPr>
              <a:t> Deterministic Distribution</a:t>
            </a:r>
            <a:endParaRPr lang="en-US" sz="2000" dirty="0"/>
          </a:p>
        </p:txBody>
      </p:sp>
      <p:pic>
        <p:nvPicPr>
          <p:cNvPr id="9"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26091" y="1940769"/>
            <a:ext cx="818298" cy="818298"/>
          </a:xfrm>
          <a:prstGeom prst="rect">
            <a:avLst/>
          </a:prstGeom>
        </p:spPr>
      </p:pic>
    </p:spTree>
    <p:extLst>
      <p:ext uri="{BB962C8B-B14F-4D97-AF65-F5344CB8AC3E}">
        <p14:creationId xmlns:p14="http://schemas.microsoft.com/office/powerpoint/2010/main" val="132935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Page rank</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2062103"/>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Page Rank</a:t>
            </a:r>
            <a:r>
              <a:rPr lang="zh-CN" altLang="en-US" sz="1600" dirty="0">
                <a:latin typeface="微软雅黑" panose="020B0503020204020204" pitchFamily="34" charset="-122"/>
                <a:ea typeface="微软雅黑" panose="020B0503020204020204" pitchFamily="34" charset="-122"/>
              </a:rPr>
              <a:t>的核心思想</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实例计算与公式推导</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收敛性讨论</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Damping Factor</a:t>
            </a:r>
          </a:p>
          <a:p>
            <a:pPr marL="285750" indent="-285750">
              <a:lnSpc>
                <a:spcPct val="16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Personalized page rank</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91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考虑一个反例</a:t>
            </a:r>
            <a:r>
              <a:rPr lang="en-US" altLang="zh-CN" dirty="0"/>
              <a:t>……</a:t>
            </a:r>
          </a:p>
          <a:p>
            <a:r>
              <a:rPr lang="zh-CN" altLang="en-US" dirty="0"/>
              <a:t>该图对应的</a:t>
            </a:r>
            <a:r>
              <a:rPr lang="en-US" altLang="zh-CN" dirty="0"/>
              <a:t>L</a:t>
            </a:r>
            <a:r>
              <a:rPr lang="zh-CN" altLang="en-US" dirty="0"/>
              <a:t>矩阵，特征值为</a:t>
            </a:r>
            <a:r>
              <a:rPr lang="en-US" altLang="zh-CN" dirty="0"/>
              <a:t>1</a:t>
            </a:r>
            <a:r>
              <a:rPr lang="zh-CN" altLang="en-US" dirty="0"/>
              <a:t>的特征向量有几个？</a:t>
            </a:r>
            <a:endParaRPr lang="en-US" altLang="zh-CN" dirty="0"/>
          </a:p>
          <a:p>
            <a:endParaRPr kumimoji="1" lang="en-US" altLang="zh-CN" dirty="0"/>
          </a:p>
        </p:txBody>
      </p:sp>
      <mc:AlternateContent xmlns:mc="http://schemas.openxmlformats.org/markup-compatibility/2006" xmlns:a14="http://schemas.microsoft.com/office/drawing/2010/main">
        <mc:Choice Requires="a14">
          <p:sp>
            <p:nvSpPr>
              <p:cNvPr id="4" name="矩形 3"/>
              <p:cNvSpPr/>
              <p:nvPr/>
            </p:nvSpPr>
            <p:spPr>
              <a:xfrm>
                <a:off x="4678680" y="555217"/>
                <a:ext cx="4107180" cy="646331"/>
              </a:xfrm>
              <a:prstGeom prst="rect">
                <a:avLst/>
              </a:prstGeom>
              <a:solidFill>
                <a:schemeClr val="accent3">
                  <a:lumMod val="20000"/>
                  <a:lumOff val="80000"/>
                </a:schemeClr>
              </a:solidFill>
              <a:ln>
                <a:solidFill>
                  <a:srgbClr val="C00000"/>
                </a:solidFill>
              </a:ln>
            </p:spPr>
            <p:txBody>
              <a:bodyPr wrap="square">
                <a:spAutoFit/>
              </a:bodyPr>
              <a:lstStyle/>
              <a:p>
                <a:pPr lvl="1"/>
                <a:r>
                  <a:rPr lang="zh-CN" altLang="en-US" dirty="0"/>
                  <a:t>我们怎么能确定</a:t>
                </a:r>
                <a14:m>
                  <m:oMath xmlns:m="http://schemas.openxmlformats.org/officeDocument/2006/math">
                    <m:r>
                      <a:rPr lang="en-US" altLang="zh-CN" i="1" dirty="0">
                        <a:latin typeface="Cambria Math" charset="0"/>
                      </a:rPr>
                      <m:t>𝐿</m:t>
                    </m:r>
                  </m:oMath>
                </a14:m>
                <a:r>
                  <a:rPr lang="zh-CN" altLang="en-US" dirty="0">
                    <a:solidFill>
                      <a:srgbClr val="C00000"/>
                    </a:solidFill>
                  </a:rPr>
                  <a:t>有</a:t>
                </a:r>
                <a14:m>
                  <m:oMath xmlns:m="http://schemas.openxmlformats.org/officeDocument/2006/math">
                    <m:r>
                      <a:rPr lang="en-US" altLang="zh-CN" i="1" dirty="0">
                        <a:latin typeface="Cambria Math" charset="0"/>
                      </a:rPr>
                      <m:t>1</m:t>
                    </m:r>
                  </m:oMath>
                </a14:m>
                <a:r>
                  <a:rPr lang="zh-CN" altLang="en-US" dirty="0"/>
                  <a:t>的特征值？</a:t>
                </a:r>
                <a:endParaRPr lang="en-US" altLang="zh-CN" dirty="0"/>
              </a:p>
              <a:p>
                <a:pPr lvl="1"/>
                <a:r>
                  <a:rPr lang="zh-CN" altLang="en-US" dirty="0"/>
                  <a:t>就算有，特征向量</a:t>
                </a:r>
                <a14:m>
                  <m:oMath xmlns:m="http://schemas.openxmlformats.org/officeDocument/2006/math">
                    <m:r>
                      <a:rPr lang="en-US" altLang="zh-CN" i="1" dirty="0">
                        <a:latin typeface="Cambria Math" charset="0"/>
                      </a:rPr>
                      <m:t>𝑝</m:t>
                    </m:r>
                  </m:oMath>
                </a14:m>
                <a:r>
                  <a:rPr lang="zh-CN" altLang="en-US" dirty="0">
                    <a:solidFill>
                      <a:srgbClr val="C00000"/>
                    </a:solidFill>
                  </a:rPr>
                  <a:t>唯一</a:t>
                </a:r>
                <a:r>
                  <a:rPr lang="zh-CN" altLang="en-US" dirty="0"/>
                  <a:t>吗？</a:t>
                </a:r>
                <a:endParaRPr lang="en-US" altLang="zh-CN" dirty="0"/>
              </a:p>
            </p:txBody>
          </p:sp>
        </mc:Choice>
        <mc:Fallback xmlns="">
          <p:sp>
            <p:nvSpPr>
              <p:cNvPr id="4" name="矩形 3"/>
              <p:cNvSpPr>
                <a:spLocks noRot="1" noChangeAspect="1" noMove="1" noResize="1" noEditPoints="1" noAdjustHandles="1" noChangeArrowheads="1" noChangeShapeType="1" noTextEdit="1"/>
              </p:cNvSpPr>
              <p:nvPr/>
            </p:nvSpPr>
            <p:spPr>
              <a:xfrm>
                <a:off x="4678680" y="555217"/>
                <a:ext cx="4107180" cy="646331"/>
              </a:xfrm>
              <a:prstGeom prst="rect">
                <a:avLst/>
              </a:prstGeom>
              <a:blipFill>
                <a:blip r:embed="rId2"/>
                <a:stretch>
                  <a:fillRect t="-6481" b="-10185"/>
                </a:stretch>
              </a:blipFill>
              <a:ln>
                <a:solidFill>
                  <a:srgbClr val="C00000"/>
                </a:solidFill>
              </a:ln>
            </p:spPr>
            <p:txBody>
              <a:bodyPr/>
              <a:lstStyle/>
              <a:p>
                <a:r>
                  <a:rPr lang="zh-CN" altLang="en-US">
                    <a:noFill/>
                  </a:rPr>
                  <a:t> </a:t>
                </a:r>
              </a:p>
            </p:txBody>
          </p:sp>
        </mc:Fallback>
      </mc:AlternateContent>
      <p:pic>
        <p:nvPicPr>
          <p:cNvPr id="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048" y="1618423"/>
            <a:ext cx="2508653" cy="1594596"/>
          </a:xfrm>
          <a:prstGeom prst="rect">
            <a:avLst/>
          </a:prstGeom>
        </p:spPr>
      </p:pic>
      <mc:AlternateContent xmlns:mc="http://schemas.openxmlformats.org/markup-compatibility/2006" xmlns:a14="http://schemas.microsoft.com/office/drawing/2010/main">
        <mc:Choice Requires="a14">
          <p:sp>
            <p:nvSpPr>
              <p:cNvPr id="7" name="TextBox 4"/>
              <p:cNvSpPr txBox="1"/>
              <p:nvPr/>
            </p:nvSpPr>
            <p:spPr>
              <a:xfrm>
                <a:off x="1147261" y="3375354"/>
                <a:ext cx="2293577" cy="1273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𝑳</m:t>
                      </m:r>
                      <m:r>
                        <a:rPr lang="mr-IN" i="1" smtClean="0">
                          <a:latin typeface="Cambria Math" charset="0"/>
                        </a:rPr>
                        <m:t>=</m:t>
                      </m:r>
                      <m:d>
                        <m:dPr>
                          <m:begChr m:val="["/>
                          <m:endChr m:val="]"/>
                          <m:ctrlPr>
                            <a:rPr lang="mr-IN" i="1" smtClean="0">
                              <a:latin typeface="Cambria Math" panose="02040503050406030204" pitchFamily="18" charset="0"/>
                            </a:rPr>
                          </m:ctrlPr>
                        </m:dPr>
                        <m:e>
                          <m:m>
                            <m:mPr>
                              <m:mcs>
                                <m:mc>
                                  <m:mcPr>
                                    <m:count m:val="5"/>
                                    <m:mcJc m:val="center"/>
                                  </m:mcPr>
                                </m:mc>
                              </m:mcs>
                              <m:ctrlPr>
                                <a:rPr lang="mr-IN" i="1" smtClean="0">
                                  <a:latin typeface="Cambria Math" panose="02040503050406030204" pitchFamily="18" charset="0"/>
                                </a:rPr>
                              </m:ctrlPr>
                            </m:mPr>
                            <m:mr>
                              <m:e>
                                <m:r>
                                  <m:rPr>
                                    <m:brk m:alnAt="7"/>
                                  </m:rP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mr>
                          </m:m>
                        </m:e>
                      </m:d>
                    </m:oMath>
                  </m:oMathPara>
                </a14:m>
                <a:endParaRPr lang="en-US" dirty="0"/>
              </a:p>
            </p:txBody>
          </p:sp>
        </mc:Choice>
        <mc:Fallback xmlns="">
          <p:sp>
            <p:nvSpPr>
              <p:cNvPr id="7" name="TextBox 4"/>
              <p:cNvSpPr txBox="1">
                <a:spLocks noRot="1" noChangeAspect="1" noMove="1" noResize="1" noEditPoints="1" noAdjustHandles="1" noChangeArrowheads="1" noChangeShapeType="1" noTextEdit="1"/>
              </p:cNvSpPr>
              <p:nvPr/>
            </p:nvSpPr>
            <p:spPr>
              <a:xfrm>
                <a:off x="1147261" y="3375354"/>
                <a:ext cx="2293577" cy="12738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0"/>
              <p:cNvSpPr txBox="1"/>
              <p:nvPr/>
            </p:nvSpPr>
            <p:spPr>
              <a:xfrm>
                <a:off x="4373110" y="2014927"/>
                <a:ext cx="2236381"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charset="0"/>
                        </a:rPr>
                        <m:t>𝒑</m:t>
                      </m:r>
                      <m:r>
                        <a:rPr lang="en-US" altLang="zh-CN" b="0" i="1" smtClean="0">
                          <a:solidFill>
                            <a:schemeClr val="tx1"/>
                          </a:solidFill>
                          <a:latin typeface="Cambria Math" charset="0"/>
                        </a:rPr>
                        <m:t>=</m:t>
                      </m:r>
                      <m:d>
                        <m:dPr>
                          <m:begChr m:val="["/>
                          <m:endChr m:val="]"/>
                          <m:ctrlPr>
                            <a:rPr lang="mr-IN" altLang="zh-CN" b="0" i="1" smtClean="0">
                              <a:solidFill>
                                <a:schemeClr val="tx1"/>
                              </a:solidFill>
                              <a:latin typeface="Cambria Math" panose="02040503050406030204" pitchFamily="18" charset="0"/>
                            </a:rPr>
                          </m:ctrlPr>
                        </m:dPr>
                        <m:e>
                          <m:m>
                            <m:mPr>
                              <m:mcs>
                                <m:mc>
                                  <m:mcPr>
                                    <m:count m:val="5"/>
                                    <m:mcJc m:val="center"/>
                                  </m:mcPr>
                                </m:mc>
                              </m:mcs>
                              <m:ctrlPr>
                                <a:rPr lang="mr-IN" altLang="zh-CN" b="0" i="1" smtClean="0">
                                  <a:solidFill>
                                    <a:schemeClr val="tx1"/>
                                  </a:solidFill>
                                  <a:latin typeface="Cambria Math" panose="02040503050406030204" pitchFamily="18" charset="0"/>
                                </a:rPr>
                              </m:ctrlPr>
                            </m:mPr>
                            <m:mr>
                              <m:e>
                                <m:f>
                                  <m:fPr>
                                    <m:ctrlPr>
                                      <a:rPr lang="en-US" altLang="zh-CN" b="0" i="1" smtClean="0">
                                        <a:solidFill>
                                          <a:schemeClr val="tx1"/>
                                        </a:solidFill>
                                        <a:latin typeface="Cambria Math" panose="02040503050406030204" pitchFamily="18" charset="0"/>
                                      </a:rPr>
                                    </m:ctrlPr>
                                  </m:fPr>
                                  <m:num>
                                    <m:r>
                                      <m:rPr>
                                        <m:brk m:alnAt="7"/>
                                      </m:rPr>
                                      <a:rPr lang="en-US" altLang="zh-CN" b="0" i="1" smtClean="0">
                                        <a:solidFill>
                                          <a:schemeClr val="tx1"/>
                                        </a:solidFill>
                                        <a:latin typeface="Cambria Math" charset="0"/>
                                      </a:rPr>
                                      <m:t>1</m:t>
                                    </m:r>
                                  </m:num>
                                  <m:den>
                                    <m:r>
                                      <m:rPr>
                                        <m:brk m:alnAt="7"/>
                                      </m:rPr>
                                      <a:rPr lang="en-US" altLang="zh-CN" b="0" i="1" smtClean="0">
                                        <a:solidFill>
                                          <a:schemeClr val="tx1"/>
                                        </a:solidFill>
                                        <a:latin typeface="Cambria Math" charset="0"/>
                                      </a:rPr>
                                      <m:t>3</m:t>
                                    </m:r>
                                  </m:den>
                                </m:f>
                              </m:e>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3</m:t>
                                    </m:r>
                                  </m:den>
                                </m:f>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3</m:t>
                                    </m:r>
                                  </m:den>
                                </m:f>
                              </m:e>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mr>
                          </m:m>
                        </m:e>
                      </m:d>
                    </m:oMath>
                  </m:oMathPara>
                </a14:m>
                <a:endParaRPr lang="en-US" b="1" dirty="0">
                  <a:solidFill>
                    <a:schemeClr val="tx1"/>
                  </a:solidFill>
                </a:endParaRPr>
              </a:p>
            </p:txBody>
          </p:sp>
        </mc:Choice>
        <mc:Fallback xmlns="">
          <p:sp>
            <p:nvSpPr>
              <p:cNvPr id="8" name="TextBox 10"/>
              <p:cNvSpPr txBox="1">
                <a:spLocks noRot="1" noChangeAspect="1" noMove="1" noResize="1" noEditPoints="1" noAdjustHandles="1" noChangeArrowheads="1" noChangeShapeType="1" noTextEdit="1"/>
              </p:cNvSpPr>
              <p:nvPr/>
            </p:nvSpPr>
            <p:spPr>
              <a:xfrm>
                <a:off x="4373110" y="2014927"/>
                <a:ext cx="2236381" cy="5203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9"/>
              <p:cNvSpPr txBox="1"/>
              <p:nvPr/>
            </p:nvSpPr>
            <p:spPr>
              <a:xfrm>
                <a:off x="4419773" y="2953717"/>
                <a:ext cx="223638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charset="0"/>
                        </a:rPr>
                        <m:t>𝒑</m:t>
                      </m:r>
                      <m:r>
                        <a:rPr lang="en-US" altLang="zh-CN" b="0" i="1" smtClean="0">
                          <a:solidFill>
                            <a:schemeClr val="tx1"/>
                          </a:solidFill>
                          <a:latin typeface="Cambria Math" charset="0"/>
                        </a:rPr>
                        <m:t>=</m:t>
                      </m:r>
                      <m:d>
                        <m:dPr>
                          <m:begChr m:val="["/>
                          <m:endChr m:val="]"/>
                          <m:ctrlPr>
                            <a:rPr lang="mr-IN" altLang="zh-CN" b="0" i="1" smtClean="0">
                              <a:solidFill>
                                <a:schemeClr val="tx1"/>
                              </a:solidFill>
                              <a:latin typeface="Cambria Math" panose="02040503050406030204" pitchFamily="18" charset="0"/>
                            </a:rPr>
                          </m:ctrlPr>
                        </m:dPr>
                        <m:e>
                          <m:m>
                            <m:mPr>
                              <m:mcs>
                                <m:mc>
                                  <m:mcPr>
                                    <m:count m:val="5"/>
                                    <m:mcJc m:val="center"/>
                                  </m:mcPr>
                                </m:mc>
                              </m:mcs>
                              <m:ctrlPr>
                                <a:rPr lang="mr-IN" altLang="zh-CN" b="0" i="1" smtClean="0">
                                  <a:solidFill>
                                    <a:schemeClr val="tx1"/>
                                  </a:solidFill>
                                  <a:latin typeface="Cambria Math" panose="02040503050406030204" pitchFamily="18" charset="0"/>
                                </a:rPr>
                              </m:ctrlPr>
                            </m:mPr>
                            <m:mr>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e>
                                <m:r>
                                  <a:rPr lang="en-US" altLang="zh-CN" b="0" i="1" smtClean="0">
                                    <a:solidFill>
                                      <a:schemeClr val="tx1"/>
                                    </a:solidFill>
                                    <a:latin typeface="Cambria Math" charset="0"/>
                                  </a:rPr>
                                  <m:t>0</m:t>
                                </m:r>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2</m:t>
                                    </m:r>
                                  </m:den>
                                </m:f>
                              </m:e>
                              <m:e>
                                <m:f>
                                  <m:fPr>
                                    <m:ctrlPr>
                                      <a:rPr lang="mr-IN"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charset="0"/>
                                      </a:rPr>
                                      <m:t>1</m:t>
                                    </m:r>
                                  </m:num>
                                  <m:den>
                                    <m:r>
                                      <a:rPr lang="en-US" altLang="zh-CN" b="0" i="1" smtClean="0">
                                        <a:solidFill>
                                          <a:schemeClr val="tx1"/>
                                        </a:solidFill>
                                        <a:latin typeface="Cambria Math" charset="0"/>
                                      </a:rPr>
                                      <m:t>2</m:t>
                                    </m:r>
                                  </m:den>
                                </m:f>
                              </m:e>
                            </m:mr>
                          </m:m>
                        </m:e>
                      </m:d>
                    </m:oMath>
                  </m:oMathPara>
                </a14:m>
                <a:endParaRPr lang="en-US" b="1" dirty="0">
                  <a:solidFill>
                    <a:schemeClr val="tx1"/>
                  </a:solidFill>
                </a:endParaRPr>
              </a:p>
            </p:txBody>
          </p:sp>
        </mc:Choice>
        <mc:Fallback xmlns="">
          <p:sp>
            <p:nvSpPr>
              <p:cNvPr id="9" name="TextBox 9"/>
              <p:cNvSpPr txBox="1">
                <a:spLocks noRot="1" noChangeAspect="1" noMove="1" noResize="1" noEditPoints="1" noAdjustHandles="1" noChangeArrowheads="1" noChangeShapeType="1" noTextEdit="1"/>
              </p:cNvSpPr>
              <p:nvPr/>
            </p:nvSpPr>
            <p:spPr>
              <a:xfrm>
                <a:off x="4419773" y="2953717"/>
                <a:ext cx="2236381" cy="518604"/>
              </a:xfrm>
              <a:prstGeom prst="rect">
                <a:avLst/>
              </a:prstGeom>
              <a:blipFill>
                <a:blip r:embed="rId6"/>
                <a:stretch>
                  <a:fillRect/>
                </a:stretch>
              </a:blipFill>
            </p:spPr>
            <p:txBody>
              <a:bodyPr/>
              <a:lstStyle/>
              <a:p>
                <a:r>
                  <a:rPr lang="zh-CN" altLang="en-US">
                    <a:noFill/>
                  </a:rPr>
                  <a:t> </a:t>
                </a:r>
              </a:p>
            </p:txBody>
          </p:sp>
        </mc:Fallback>
      </mc:AlternateContent>
      <p:sp>
        <p:nvSpPr>
          <p:cNvPr id="10" name="Rectangle 12"/>
          <p:cNvSpPr/>
          <p:nvPr/>
        </p:nvSpPr>
        <p:spPr>
          <a:xfrm>
            <a:off x="4027171" y="4309102"/>
            <a:ext cx="3730428" cy="369332"/>
          </a:xfrm>
          <a:prstGeom prst="rect">
            <a:avLst/>
          </a:prstGeom>
        </p:spPr>
        <p:txBody>
          <a:bodyPr wrap="square">
            <a:spAutoFit/>
          </a:bodyPr>
          <a:lstStyle/>
          <a:p>
            <a:pPr>
              <a:spcBef>
                <a:spcPct val="20000"/>
              </a:spcBef>
            </a:pPr>
            <a:r>
              <a:rPr lang="zh-CN" altLang="en-US" dirty="0">
                <a:latin typeface="Microsoft YaHei" charset="-122"/>
                <a:ea typeface="Microsoft YaHei" charset="-122"/>
                <a:cs typeface="Microsoft YaHei" charset="-122"/>
              </a:rPr>
              <a:t>有关节点</a:t>
            </a:r>
            <a:r>
              <a:rPr lang="zh-CN" altLang="en-US" dirty="0">
                <a:solidFill>
                  <a:srgbClr val="C00000"/>
                </a:solidFill>
                <a:latin typeface="Microsoft YaHei" charset="-122"/>
                <a:ea typeface="Microsoft YaHei" charset="-122"/>
                <a:cs typeface="Microsoft YaHei" charset="-122"/>
              </a:rPr>
              <a:t>重要性的结论</a:t>
            </a:r>
            <a:r>
              <a:rPr lang="zh-CN" altLang="en-US" dirty="0">
                <a:latin typeface="Microsoft YaHei" charset="-122"/>
                <a:ea typeface="Microsoft YaHei" charset="-122"/>
                <a:cs typeface="Microsoft YaHei" charset="-122"/>
              </a:rPr>
              <a:t>不符合直觉</a:t>
            </a:r>
            <a:r>
              <a:rPr lang="zh-CN" altLang="en-US" dirty="0">
                <a:solidFill>
                  <a:srgbClr val="AE0627"/>
                </a:solidFill>
                <a:latin typeface="Microsoft YaHei" charset="-122"/>
                <a:ea typeface="Microsoft YaHei" charset="-122"/>
                <a:cs typeface="Microsoft YaHei" charset="-122"/>
              </a:rPr>
              <a:t>！</a:t>
            </a:r>
            <a:endParaRPr lang="en-US" altLang="zh-CN" dirty="0">
              <a:solidFill>
                <a:srgbClr val="AE0627"/>
              </a:solidFill>
              <a:latin typeface="微软雅黑" panose="020B0503020204020204" pitchFamily="34" charset="-122"/>
              <a:ea typeface="微软雅黑" panose="020B0503020204020204" pitchFamily="34" charset="-122"/>
            </a:endParaRPr>
          </a:p>
        </p:txBody>
      </p:sp>
      <p:pic>
        <p:nvPicPr>
          <p:cNvPr id="11"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9498" y="3702735"/>
            <a:ext cx="1308100" cy="1129066"/>
          </a:xfrm>
          <a:prstGeom prst="rect">
            <a:avLst/>
          </a:prstGeom>
          <a:ln>
            <a:noFill/>
          </a:ln>
          <a:effectLst>
            <a:softEdge rad="31750"/>
          </a:effectLst>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4FDF666-CC53-4449-8205-90F896228279}"/>
                  </a:ext>
                </a:extLst>
              </p:cNvPr>
              <p:cNvSpPr/>
              <p:nvPr/>
            </p:nvSpPr>
            <p:spPr>
              <a:xfrm>
                <a:off x="7045255" y="2112040"/>
                <a:ext cx="95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𝒑𝑳</m:t>
                      </m:r>
                    </m:oMath>
                  </m:oMathPara>
                </a14:m>
                <a:endParaRPr lang="zh-CN" altLang="en-US" dirty="0"/>
              </a:p>
            </p:txBody>
          </p:sp>
        </mc:Choice>
        <mc:Fallback xmlns="">
          <p:sp>
            <p:nvSpPr>
              <p:cNvPr id="5" name="矩形 4">
                <a:extLst>
                  <a:ext uri="{FF2B5EF4-FFF2-40B4-BE49-F238E27FC236}">
                    <a16:creationId xmlns:a16="http://schemas.microsoft.com/office/drawing/2014/main" id="{F4FDF666-CC53-4449-8205-90F896228279}"/>
                  </a:ext>
                </a:extLst>
              </p:cNvPr>
              <p:cNvSpPr>
                <a:spLocks noRot="1" noChangeAspect="1" noMove="1" noResize="1" noEditPoints="1" noAdjustHandles="1" noChangeArrowheads="1" noChangeShapeType="1" noTextEdit="1"/>
              </p:cNvSpPr>
              <p:nvPr/>
            </p:nvSpPr>
            <p:spPr>
              <a:xfrm>
                <a:off x="7045255" y="2112040"/>
                <a:ext cx="954107" cy="369332"/>
              </a:xfrm>
              <a:prstGeom prst="rect">
                <a:avLst/>
              </a:prstGeom>
              <a:blipFill>
                <a:blip r:embed="rId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995A5AD-875D-4956-9EA6-5F2269212B7A}"/>
                  </a:ext>
                </a:extLst>
              </p:cNvPr>
              <p:cNvSpPr/>
              <p:nvPr/>
            </p:nvSpPr>
            <p:spPr>
              <a:xfrm>
                <a:off x="7138220" y="2975324"/>
                <a:ext cx="95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𝒑𝑳</m:t>
                      </m:r>
                    </m:oMath>
                  </m:oMathPara>
                </a14:m>
                <a:endParaRPr lang="zh-CN" altLang="en-US" dirty="0"/>
              </a:p>
            </p:txBody>
          </p:sp>
        </mc:Choice>
        <mc:Fallback xmlns="">
          <p:sp>
            <p:nvSpPr>
              <p:cNvPr id="12" name="矩形 11">
                <a:extLst>
                  <a:ext uri="{FF2B5EF4-FFF2-40B4-BE49-F238E27FC236}">
                    <a16:creationId xmlns:a16="http://schemas.microsoft.com/office/drawing/2014/main" id="{C995A5AD-875D-4956-9EA6-5F2269212B7A}"/>
                  </a:ext>
                </a:extLst>
              </p:cNvPr>
              <p:cNvSpPr>
                <a:spLocks noRot="1" noChangeAspect="1" noMove="1" noResize="1" noEditPoints="1" noAdjustHandles="1" noChangeArrowheads="1" noChangeShapeType="1" noTextEdit="1"/>
              </p:cNvSpPr>
              <p:nvPr/>
            </p:nvSpPr>
            <p:spPr>
              <a:xfrm>
                <a:off x="7138220" y="2975324"/>
                <a:ext cx="954107" cy="369332"/>
              </a:xfrm>
              <a:prstGeom prst="rect">
                <a:avLst/>
              </a:prstGeom>
              <a:blipFill>
                <a:blip r:embed="rId9"/>
                <a:stretch>
                  <a:fillRect b="-11475"/>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A9913455-F2E6-4A58-8F31-08DB4B9AC96C}"/>
              </a:ext>
            </a:extLst>
          </p:cNvPr>
          <p:cNvSpPr/>
          <p:nvPr/>
        </p:nvSpPr>
        <p:spPr>
          <a:xfrm>
            <a:off x="6656154" y="2246086"/>
            <a:ext cx="354246" cy="232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D39B1032-5A6B-4E97-8CEE-6A9526E93606}"/>
              </a:ext>
            </a:extLst>
          </p:cNvPr>
          <p:cNvSpPr/>
          <p:nvPr/>
        </p:nvSpPr>
        <p:spPr>
          <a:xfrm>
            <a:off x="6684914" y="3029278"/>
            <a:ext cx="354246" cy="232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8995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真实的图结构是复杂的</a:t>
            </a:r>
            <a:endParaRPr lang="en-US" altLang="zh-CN" dirty="0"/>
          </a:p>
          <a:p>
            <a:r>
              <a:rPr lang="zh-CN" altLang="en-US" dirty="0"/>
              <a:t>可能会存在以下三种不强连通的情况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考虑我们的</a:t>
            </a:r>
            <a:r>
              <a:rPr lang="zh-CN" altLang="en-US" dirty="0">
                <a:solidFill>
                  <a:srgbClr val="C00000"/>
                </a:solidFill>
              </a:rPr>
              <a:t>恋爱关系示例图</a:t>
            </a:r>
            <a:endParaRPr lang="en-US" altLang="zh-CN" dirty="0">
              <a:solidFill>
                <a:srgbClr val="C00000"/>
              </a:solidFill>
            </a:endParaRPr>
          </a:p>
          <a:p>
            <a:endParaRPr lang="en-US" altLang="zh-CN" dirty="0"/>
          </a:p>
          <a:p>
            <a:endParaRPr kumimoji="1" lang="en-US" altLang="zh-CN" dirty="0"/>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75130"/>
            <a:ext cx="5098167" cy="1565525"/>
          </a:xfrm>
          <a:prstGeom prst="rect">
            <a:avLst/>
          </a:prstGeom>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407" t="14307" r="12323" b="11688"/>
          <a:stretch/>
        </p:blipFill>
        <p:spPr>
          <a:xfrm>
            <a:off x="5741783" y="2250190"/>
            <a:ext cx="3173909" cy="2404301"/>
          </a:xfrm>
          <a:prstGeom prst="rect">
            <a:avLst/>
          </a:prstGeom>
        </p:spPr>
      </p:pic>
      <p:sp>
        <p:nvSpPr>
          <p:cNvPr id="4" name="矩形 3"/>
          <p:cNvSpPr/>
          <p:nvPr/>
        </p:nvSpPr>
        <p:spPr>
          <a:xfrm>
            <a:off x="715457" y="4361490"/>
            <a:ext cx="4339650" cy="646331"/>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应该</a:t>
            </a:r>
            <a:r>
              <a:rPr lang="zh-CN" altLang="en-US" dirty="0">
                <a:solidFill>
                  <a:srgbClr val="C00000"/>
                </a:solidFill>
              </a:rPr>
              <a:t>如何</a:t>
            </a:r>
            <a:r>
              <a:rPr lang="zh-CN" altLang="en-US" dirty="0"/>
              <a:t>解决这一问题？</a:t>
            </a:r>
            <a:endParaRPr lang="en-US" altLang="zh-CN" dirty="0"/>
          </a:p>
          <a:p>
            <a:r>
              <a:rPr lang="zh-CN" altLang="en-US" dirty="0">
                <a:solidFill>
                  <a:srgbClr val="0070C0"/>
                </a:solidFill>
              </a:rPr>
              <a:t>即怎么样在此基础上，强制构造强连通？</a:t>
            </a:r>
            <a:endParaRPr lang="en-US" altLang="zh-CN" dirty="0">
              <a:solidFill>
                <a:srgbClr val="0070C0"/>
              </a:solidFill>
            </a:endParaRPr>
          </a:p>
        </p:txBody>
      </p:sp>
      <p:pic>
        <p:nvPicPr>
          <p:cNvPr id="8" name="图片 7">
            <a:extLst>
              <a:ext uri="{FF2B5EF4-FFF2-40B4-BE49-F238E27FC236}">
                <a16:creationId xmlns:a16="http://schemas.microsoft.com/office/drawing/2014/main" id="{A4BD151F-684D-4E71-AD69-075737FFE7AC}"/>
              </a:ext>
            </a:extLst>
          </p:cNvPr>
          <p:cNvPicPr>
            <a:picLocks noChangeAspect="1"/>
          </p:cNvPicPr>
          <p:nvPr/>
        </p:nvPicPr>
        <p:blipFill>
          <a:blip r:embed="rId4"/>
          <a:stretch>
            <a:fillRect/>
          </a:stretch>
        </p:blipFill>
        <p:spPr>
          <a:xfrm>
            <a:off x="6042660" y="850192"/>
            <a:ext cx="2689134" cy="367380"/>
          </a:xfrm>
          <a:prstGeom prst="rect">
            <a:avLst/>
          </a:prstGeom>
        </p:spPr>
      </p:pic>
      <p:sp>
        <p:nvSpPr>
          <p:cNvPr id="9" name="矩形 8">
            <a:extLst>
              <a:ext uri="{FF2B5EF4-FFF2-40B4-BE49-F238E27FC236}">
                <a16:creationId xmlns:a16="http://schemas.microsoft.com/office/drawing/2014/main" id="{F7F33C74-83B7-45F1-80A3-1BE2D8ED36B6}"/>
              </a:ext>
            </a:extLst>
          </p:cNvPr>
          <p:cNvSpPr/>
          <p:nvPr/>
        </p:nvSpPr>
        <p:spPr>
          <a:xfrm>
            <a:off x="6316010" y="3418554"/>
            <a:ext cx="327334" cy="369332"/>
          </a:xfrm>
          <a:prstGeom prst="rect">
            <a:avLst/>
          </a:prstGeom>
          <a:solidFill>
            <a:schemeClr val="accent3">
              <a:lumMod val="20000"/>
              <a:lumOff val="80000"/>
            </a:schemeClr>
          </a:solidFill>
          <a:ln>
            <a:solidFill>
              <a:srgbClr val="C00000"/>
            </a:solidFill>
          </a:ln>
        </p:spPr>
        <p:txBody>
          <a:bodyPr wrap="none">
            <a:spAutoFit/>
          </a:bodyPr>
          <a:lstStyle/>
          <a:p>
            <a:r>
              <a:rPr lang="en-US" altLang="zh-CN" dirty="0"/>
              <a:t>D</a:t>
            </a:r>
            <a:endParaRPr lang="zh-CN" altLang="en-US" dirty="0"/>
          </a:p>
        </p:txBody>
      </p:sp>
      <p:sp>
        <p:nvSpPr>
          <p:cNvPr id="10" name="矩形 9">
            <a:extLst>
              <a:ext uri="{FF2B5EF4-FFF2-40B4-BE49-F238E27FC236}">
                <a16:creationId xmlns:a16="http://schemas.microsoft.com/office/drawing/2014/main" id="{882F0603-5E94-48BA-B0FF-DD2B4B08E7CF}"/>
              </a:ext>
            </a:extLst>
          </p:cNvPr>
          <p:cNvSpPr/>
          <p:nvPr/>
        </p:nvSpPr>
        <p:spPr>
          <a:xfrm>
            <a:off x="7809876" y="4320661"/>
            <a:ext cx="327334" cy="369332"/>
          </a:xfrm>
          <a:prstGeom prst="rect">
            <a:avLst/>
          </a:prstGeom>
          <a:solidFill>
            <a:schemeClr val="accent3">
              <a:lumMod val="20000"/>
              <a:lumOff val="80000"/>
            </a:schemeClr>
          </a:solidFill>
          <a:ln>
            <a:solidFill>
              <a:srgbClr val="C00000"/>
            </a:solidFill>
          </a:ln>
        </p:spPr>
        <p:txBody>
          <a:bodyPr wrap="none">
            <a:spAutoFit/>
          </a:bodyPr>
          <a:lstStyle/>
          <a:p>
            <a:r>
              <a:rPr lang="en-US" altLang="zh-CN" dirty="0"/>
              <a:t>D</a:t>
            </a:r>
            <a:endParaRPr lang="zh-CN" altLang="en-US" dirty="0"/>
          </a:p>
        </p:txBody>
      </p:sp>
      <p:cxnSp>
        <p:nvCxnSpPr>
          <p:cNvPr id="11" name="直接连接符 10">
            <a:extLst>
              <a:ext uri="{FF2B5EF4-FFF2-40B4-BE49-F238E27FC236}">
                <a16:creationId xmlns:a16="http://schemas.microsoft.com/office/drawing/2014/main" id="{3E6EEBD8-D18C-41E4-BACD-5D65A018E8D6}"/>
              </a:ext>
            </a:extLst>
          </p:cNvPr>
          <p:cNvCxnSpPr/>
          <p:nvPr/>
        </p:nvCxnSpPr>
        <p:spPr>
          <a:xfrm>
            <a:off x="1426029" y="2271486"/>
            <a:ext cx="0" cy="78740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2" name="矩形: 圆角 11">
            <a:extLst>
              <a:ext uri="{FF2B5EF4-FFF2-40B4-BE49-F238E27FC236}">
                <a16:creationId xmlns:a16="http://schemas.microsoft.com/office/drawing/2014/main" id="{DE3AEFDC-4688-4B40-8D5B-9E108655940F}"/>
              </a:ext>
            </a:extLst>
          </p:cNvPr>
          <p:cNvSpPr/>
          <p:nvPr/>
        </p:nvSpPr>
        <p:spPr>
          <a:xfrm>
            <a:off x="3334657" y="2195286"/>
            <a:ext cx="551543" cy="638628"/>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25D5A7A6-3B3B-4C69-9AC5-AB12886BA7ED}"/>
              </a:ext>
            </a:extLst>
          </p:cNvPr>
          <p:cNvSpPr/>
          <p:nvPr/>
        </p:nvSpPr>
        <p:spPr>
          <a:xfrm>
            <a:off x="4728029" y="2329543"/>
            <a:ext cx="784852" cy="881743"/>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326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948149"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zh-CN" altLang="en-US" sz="2000" b="1" i="1" smtClean="0">
                        <a:latin typeface="Cambria Math" charset="0"/>
                      </a:rPr>
                      <m:t> </m:t>
                    </m:r>
                    <m:r>
                      <a:rPr lang="en-US" altLang="zh-CN" sz="2000" b="1" i="1" smtClean="0">
                        <a:latin typeface="Cambria Math" charset="0"/>
                      </a:rPr>
                      <m:t>𝒑𝑬</m:t>
                    </m:r>
                  </m:oMath>
                </a14:m>
                <a:r>
                  <a:rPr lang="en-US" altLang="zh-CN" sz="2000" b="1" dirty="0"/>
                  <a:t>,</a:t>
                </a:r>
                <a:r>
                  <a:rPr lang="zh-CN" altLang="en-US" sz="2000" b="1" dirty="0"/>
                  <a:t> </a:t>
                </a:r>
                <a14:m>
                  <m:oMath xmlns:m="http://schemas.openxmlformats.org/officeDocument/2006/math">
                    <m:r>
                      <a:rPr lang="en-US" sz="2000" b="1" i="1" dirty="0" smtClean="0">
                        <a:solidFill>
                          <a:srgbClr val="C00000"/>
                        </a:solidFill>
                        <a:latin typeface="Cambria Math" charset="0"/>
                      </a:rPr>
                      <m:t>𝑬</m:t>
                    </m:r>
                  </m:oMath>
                </a14:m>
                <a:r>
                  <a:rPr lang="en-US" sz="2000" b="1" dirty="0">
                    <a:solidFill>
                      <a:srgbClr val="C00000"/>
                    </a:solidFill>
                  </a:rPr>
                  <a:t> is the n × n matrix of 1s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948149" cy="436210"/>
              </a:xfrm>
              <a:prstGeom prst="rect">
                <a:avLst/>
              </a:prstGeom>
              <a:blipFill>
                <a:blip r:embed="rId2"/>
                <a:stretch>
                  <a:fillRect l="-1847" t="-2778" r="-3079"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402976" y="2374326"/>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402976" y="2374326"/>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1811443" y="2144360"/>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1211392" y="2990837"/>
                <a:ext cx="3157788" cy="1432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  0.85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r>
                                  <m:rPr>
                                    <m:brk m:alnAt="7"/>
                                  </m:rP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mr>
                            <m:mr>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
                        </m:e>
                      </m:d>
                      <m:r>
                        <a:rPr lang="en-US" altLang="zh-CN" sz="1100" b="0" i="1" dirty="0" smtClean="0">
                          <a:latin typeface="Cambria Math" panose="02040503050406030204" pitchFamily="18" charset="0"/>
                        </a:rPr>
                        <m:t>+0.15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
                        </m:e>
                      </m:d>
                      <m:r>
                        <a:rPr lang="en-US" altLang="zh-CN" sz="1100" b="0" i="0" dirty="0" smtClean="0">
                          <a:latin typeface="Cambria Math" panose="02040503050406030204" pitchFamily="18" charset="0"/>
                        </a:rPr>
                        <m:t>)</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211392" y="2990837"/>
                <a:ext cx="3157788" cy="1432765"/>
              </a:xfrm>
              <a:prstGeom prst="rect">
                <a:avLst/>
              </a:prstGeom>
              <a:blipFill>
                <a:blip r:embed="rId4"/>
                <a:stretch>
                  <a:fillRect/>
                </a:stretch>
              </a:blipFill>
            </p:spPr>
            <p:txBody>
              <a:bodyPr/>
              <a:lstStyle/>
              <a:p>
                <a:r>
                  <a:rPr lang="zh-CN" altLang="en-US">
                    <a:noFill/>
                  </a:rPr>
                  <a:t> </a:t>
                </a:r>
              </a:p>
            </p:txBody>
          </p:sp>
        </mc:Fallback>
      </mc:AlternateContent>
      <p:sp>
        <p:nvSpPr>
          <p:cNvPr id="9" name="椭圆形标注 8"/>
          <p:cNvSpPr/>
          <p:nvPr/>
        </p:nvSpPr>
        <p:spPr>
          <a:xfrm>
            <a:off x="5082540" y="3284220"/>
            <a:ext cx="3238500" cy="1024890"/>
          </a:xfrm>
          <a:prstGeom prst="wedgeEllipseCallout">
            <a:avLst>
              <a:gd name="adj1" fmla="val -70119"/>
              <a:gd name="adj2" fmla="val -2726"/>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ysClr val="windowText" lastClr="000000"/>
                </a:solidFill>
              </a:rPr>
              <a:t>以</a:t>
            </a:r>
            <a:r>
              <a:rPr lang="en-US" altLang="zh-CN" sz="1400" dirty="0">
                <a:solidFill>
                  <a:sysClr val="windowText" lastClr="000000"/>
                </a:solidFill>
              </a:rPr>
              <a:t>0.15</a:t>
            </a:r>
            <a:r>
              <a:rPr lang="zh-CN" altLang="en-US" sz="1400" dirty="0">
                <a:solidFill>
                  <a:sysClr val="windowText" lastClr="000000"/>
                </a:solidFill>
              </a:rPr>
              <a:t>的比例，在每个节点上按照</a:t>
            </a:r>
            <a:r>
              <a:rPr lang="en-US" altLang="zh-CN" sz="1400" dirty="0">
                <a:solidFill>
                  <a:sysClr val="windowText" lastClr="000000"/>
                </a:solidFill>
              </a:rPr>
              <a:t>1/4</a:t>
            </a:r>
            <a:r>
              <a:rPr lang="zh-CN" altLang="en-US" sz="1400" dirty="0">
                <a:solidFill>
                  <a:sysClr val="windowText" lastClr="000000"/>
                </a:solidFill>
              </a:rPr>
              <a:t>跳转到本节点和另外</a:t>
            </a:r>
            <a:r>
              <a:rPr lang="en-US" altLang="zh-CN" sz="1400" dirty="0">
                <a:solidFill>
                  <a:sysClr val="windowText" lastClr="000000"/>
                </a:solidFill>
              </a:rPr>
              <a:t>3</a:t>
            </a:r>
            <a:r>
              <a:rPr lang="zh-CN" altLang="en-US" sz="1400" dirty="0">
                <a:solidFill>
                  <a:sysClr val="windowText" lastClr="000000"/>
                </a:solidFill>
              </a:rPr>
              <a:t>个节点</a:t>
            </a:r>
          </a:p>
        </p:txBody>
      </p:sp>
    </p:spTree>
    <p:extLst>
      <p:ext uri="{BB962C8B-B14F-4D97-AF65-F5344CB8AC3E}">
        <p14:creationId xmlns:p14="http://schemas.microsoft.com/office/powerpoint/2010/main" val="160724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948149"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zh-CN" altLang="en-US" sz="2000" b="1" i="1" smtClean="0">
                        <a:latin typeface="Cambria Math" charset="0"/>
                      </a:rPr>
                      <m:t> </m:t>
                    </m:r>
                    <m:r>
                      <a:rPr lang="en-US" altLang="zh-CN" sz="2000" b="1" i="1" smtClean="0">
                        <a:latin typeface="Cambria Math" charset="0"/>
                      </a:rPr>
                      <m:t>𝒑𝑬</m:t>
                    </m:r>
                  </m:oMath>
                </a14:m>
                <a:r>
                  <a:rPr lang="en-US" altLang="zh-CN" sz="2000" b="1" dirty="0"/>
                  <a:t>,</a:t>
                </a:r>
                <a:r>
                  <a:rPr lang="zh-CN" altLang="en-US" sz="2000" b="1" dirty="0"/>
                  <a:t> </a:t>
                </a:r>
                <a14:m>
                  <m:oMath xmlns:m="http://schemas.openxmlformats.org/officeDocument/2006/math">
                    <m:r>
                      <a:rPr lang="en-US" sz="2000" b="1" i="1" dirty="0" smtClean="0">
                        <a:solidFill>
                          <a:srgbClr val="C00000"/>
                        </a:solidFill>
                        <a:latin typeface="Cambria Math" charset="0"/>
                      </a:rPr>
                      <m:t>𝑬</m:t>
                    </m:r>
                  </m:oMath>
                </a14:m>
                <a:r>
                  <a:rPr lang="en-US" sz="2000" b="1" dirty="0">
                    <a:solidFill>
                      <a:srgbClr val="C00000"/>
                    </a:solidFill>
                  </a:rPr>
                  <a:t> is the n × n matrix of 1s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948149" cy="436210"/>
              </a:xfrm>
              <a:prstGeom prst="rect">
                <a:avLst/>
              </a:prstGeom>
              <a:blipFill>
                <a:blip r:embed="rId2"/>
                <a:stretch>
                  <a:fillRect l="-1847" t="-2778" r="-3079"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635386" y="2181920"/>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635386" y="2181920"/>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2043853" y="1951954"/>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61543" y="2902418"/>
                <a:ext cx="3157788" cy="1432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 0.85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r>
                                  <m:rPr>
                                    <m:brk m:alnAt="7"/>
                                  </m:rP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2</m:t>
                                    </m:r>
                                  </m:den>
                                </m:f>
                              </m:e>
                            </m:mr>
                            <m:mr>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1</m:t>
                                </m:r>
                              </m:e>
                            </m:mr>
                            <m:mr>
                              <m:e>
                                <m:r>
                                  <a:rPr lang="en-US" altLang="zh-CN" sz="1100" i="1" dirty="0">
                                    <a:latin typeface="Cambria Math" panose="02040503050406030204" pitchFamily="18" charset="0"/>
                                  </a:rPr>
                                  <m:t>1</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e>
                                <m:r>
                                  <a:rPr lang="en-US" altLang="zh-CN" sz="1100" i="1" dirty="0">
                                    <a:latin typeface="Cambria Math" panose="02040503050406030204" pitchFamily="18" charset="0"/>
                                  </a:rPr>
                                  <m:t>0</m:t>
                                </m:r>
                              </m:e>
                            </m:mr>
                          </m:m>
                        </m:e>
                      </m:d>
                      <m:r>
                        <a:rPr lang="en-US" altLang="zh-CN" sz="1100" b="0" i="1" dirty="0" smtClean="0">
                          <a:latin typeface="Cambria Math" panose="02040503050406030204" pitchFamily="18" charset="0"/>
                        </a:rPr>
                        <m:t>+</m:t>
                      </m:r>
                      <m:r>
                        <a:rPr lang="en-US" altLang="zh-CN" sz="1100" b="0" i="1" dirty="0" smtClean="0">
                          <a:latin typeface="Cambria Math" panose="02040503050406030204" pitchFamily="18" charset="0"/>
                        </a:rPr>
                        <m:t>𝑝</m:t>
                      </m:r>
                      <m:r>
                        <a:rPr lang="en-US" altLang="zh-CN" sz="1100" b="0" i="1" dirty="0" smtClean="0">
                          <a:latin typeface="Cambria Math" panose="02040503050406030204" pitchFamily="18" charset="0"/>
                        </a:rPr>
                        <m:t>0.15</m:t>
                      </m:r>
                      <m:d>
                        <m:dPr>
                          <m:begChr m:val="["/>
                          <m:endChr m:val="]"/>
                          <m:ctrlPr>
                            <a:rPr lang="en-US" altLang="zh-CN" sz="1100" i="1" dirty="0">
                              <a:latin typeface="Cambria Math" panose="02040503050406030204" pitchFamily="18" charset="0"/>
                            </a:rPr>
                          </m:ctrlPr>
                        </m:dPr>
                        <m:e>
                          <m:m>
                            <m:mPr>
                              <m:mcs>
                                <m:mc>
                                  <m:mcPr>
                                    <m:count m:val="4"/>
                                    <m:mcJc m:val="center"/>
                                  </m:mcPr>
                                </m:mc>
                              </m:mcs>
                              <m:ctrlPr>
                                <a:rPr lang="en-US" altLang="zh-CN" sz="1100" i="1" dirty="0">
                                  <a:latin typeface="Cambria Math" panose="02040503050406030204" pitchFamily="18" charset="0"/>
                                </a:rPr>
                              </m:ctrlPr>
                            </m:mP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r>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e>
                                <m:f>
                                  <m:fPr>
                                    <m:ctrlPr>
                                      <a:rPr lang="en-US" altLang="zh-CN" sz="1100" i="1" dirty="0">
                                        <a:latin typeface="Cambria Math" panose="02040503050406030204" pitchFamily="18" charset="0"/>
                                      </a:rPr>
                                    </m:ctrlPr>
                                  </m:fPr>
                                  <m:num>
                                    <m:r>
                                      <a:rPr lang="en-US" altLang="zh-CN" sz="1100" i="1" dirty="0">
                                        <a:latin typeface="Cambria Math" panose="02040503050406030204" pitchFamily="18" charset="0"/>
                                      </a:rPr>
                                      <m:t>1</m:t>
                                    </m:r>
                                  </m:num>
                                  <m:den>
                                    <m:r>
                                      <a:rPr lang="en-US" altLang="zh-CN" sz="1100" i="1" dirty="0">
                                        <a:latin typeface="Cambria Math" panose="02040503050406030204" pitchFamily="18" charset="0"/>
                                      </a:rPr>
                                      <m:t>4</m:t>
                                    </m:r>
                                  </m:den>
                                </m:f>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1543" y="2902418"/>
                <a:ext cx="3157788" cy="1432765"/>
              </a:xfrm>
              <a:prstGeom prst="rect">
                <a:avLst/>
              </a:prstGeom>
              <a:blipFill>
                <a:blip r:embed="rId4"/>
                <a:stretch>
                  <a:fillRect/>
                </a:stretch>
              </a:blipFill>
            </p:spPr>
            <p:txBody>
              <a:bodyPr/>
              <a:lstStyle/>
              <a:p>
                <a:r>
                  <a:rPr lang="zh-CN" altLang="en-US">
                    <a:noFill/>
                  </a:rPr>
                  <a:t> </a:t>
                </a:r>
              </a:p>
            </p:txBody>
          </p:sp>
        </mc:Fallback>
      </mc:AlternateContent>
      <p:sp>
        <p:nvSpPr>
          <p:cNvPr id="5" name="圆角矩形 4"/>
          <p:cNvSpPr/>
          <p:nvPr/>
        </p:nvSpPr>
        <p:spPr>
          <a:xfrm>
            <a:off x="1833381" y="2747572"/>
            <a:ext cx="1604010" cy="17360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形标注 11"/>
          <p:cNvSpPr/>
          <p:nvPr/>
        </p:nvSpPr>
        <p:spPr>
          <a:xfrm>
            <a:off x="5052060" y="2571750"/>
            <a:ext cx="1242060" cy="494234"/>
          </a:xfrm>
          <a:prstGeom prst="wedgeEllipseCallout">
            <a:avLst>
              <a:gd name="adj1" fmla="val -172980"/>
              <a:gd name="adj2" fmla="val 349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展开</a:t>
            </a:r>
          </a:p>
        </p:txBody>
      </p:sp>
      <mc:AlternateContent xmlns:mc="http://schemas.openxmlformats.org/markup-compatibility/2006" xmlns:a14="http://schemas.microsoft.com/office/drawing/2010/main">
        <mc:Choice Requires="a14">
          <p:sp>
            <p:nvSpPr>
              <p:cNvPr id="14" name="矩形 13"/>
              <p:cNvSpPr/>
              <p:nvPr/>
            </p:nvSpPr>
            <p:spPr>
              <a:xfrm>
                <a:off x="4112908" y="3132103"/>
                <a:ext cx="4409220" cy="1750929"/>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r>
                      <a:rPr lang="en-US" altLang="zh-CN" sz="1200" i="1" dirty="0" smtClean="0">
                        <a:latin typeface="Cambria Math" panose="02040503050406030204" pitchFamily="18" charset="0"/>
                      </a:rPr>
                      <m:t>𝑝</m:t>
                    </m:r>
                    <m:r>
                      <a:rPr lang="en-US" altLang="zh-CN" sz="1200" i="1" dirty="0" smtClean="0">
                        <a:latin typeface="Cambria Math" panose="02040503050406030204" pitchFamily="18" charset="0"/>
                      </a:rPr>
                      <m:t>0.15</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charset="0"/>
                                </a:rPr>
                                <m:t>𝑝</m:t>
                              </m:r>
                              <m:r>
                                <a:rPr lang="en-US" altLang="zh-CN" sz="1200" i="1" baseline="-25000" dirty="0">
                                  <a:latin typeface="Cambria Math" panose="02040503050406030204" pitchFamily="18" charset="0"/>
                                </a:rPr>
                                <m:t>1</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2</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3</m:t>
                              </m:r>
                              <m:r>
                                <m:rPr>
                                  <m:nor/>
                                </m:rPr>
                                <a:rPr lang="en-US" altLang="zh-CN" sz="1200" baseline="-25000" dirty="0"/>
                                <m:t> </m:t>
                              </m:r>
                            </m:e>
                            <m:e>
                              <m:r>
                                <a:rPr lang="en-US" altLang="zh-CN" sz="1200" i="1" dirty="0">
                                  <a:latin typeface="Cambria Math" charset="0"/>
                                </a:rPr>
                                <m:t>𝑝</m:t>
                              </m:r>
                              <m:r>
                                <a:rPr lang="en-US" altLang="zh-CN" sz="1200" i="1" baseline="-25000" dirty="0">
                                  <a:latin typeface="Cambria Math" panose="02040503050406030204" pitchFamily="18" charset="0"/>
                                </a:rPr>
                                <m:t>4</m:t>
                              </m:r>
                              <m:r>
                                <m:rPr>
                                  <m:nor/>
                                </m:rPr>
                                <a:rPr lang="en-US" altLang="zh-CN" sz="1200" baseline="-25000" dirty="0"/>
                                <m:t> </m:t>
                              </m:r>
                            </m:e>
                          </m:mr>
                        </m:m>
                      </m:e>
                    </m:d>
                    <m:r>
                      <a:rPr lang="en-US" altLang="zh-CN" sz="1200" i="1" dirty="0">
                        <a:latin typeface="Cambria Math" panose="02040503050406030204" pitchFamily="18" charset="0"/>
                      </a:rPr>
                      <m:t>0.15</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endParaRPr lang="en-US" altLang="zh-CN" sz="1200" dirty="0"/>
              </a:p>
              <a:p>
                <a:r>
                  <a:rPr lang="en-US" altLang="zh-CN" sz="1200" dirty="0"/>
                  <a:t>=0.15</a:t>
                </a:r>
                <a14:m>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4"/>
                                  <m:mcJc m:val="center"/>
                                </m:mcPr>
                              </m:mc>
                            </m:mcs>
                            <m:ctrlPr>
                              <a:rPr lang="en-US" altLang="zh-CN" sz="1200" i="1" smtClean="0">
                                <a:latin typeface="Cambria Math" panose="02040503050406030204" pitchFamily="18" charset="0"/>
                              </a:rPr>
                            </m:ctrlPr>
                          </m:mPr>
                          <m:mr>
                            <m:e>
                              <m:f>
                                <m:fPr>
                                  <m:ctrlPr>
                                    <a:rPr lang="en-US" altLang="zh-CN" sz="1200" i="1" smtClean="0">
                                      <a:latin typeface="Cambria Math" panose="02040503050406030204" pitchFamily="18" charset="0"/>
                                    </a:rPr>
                                  </m:ctrlPr>
                                </m:fPr>
                                <m:num>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3</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𝑝</m:t>
                                      </m:r>
                                    </m:e>
                                    <m:sub>
                                      <m:r>
                                        <a:rPr lang="en-US" altLang="zh-CN" sz="1200" b="0" i="1" smtClean="0">
                                          <a:latin typeface="Cambria Math" panose="02040503050406030204" pitchFamily="18" charset="0"/>
                                        </a:rPr>
                                        <m:t>4</m:t>
                                      </m:r>
                                    </m:sub>
                                  </m:sSub>
                                </m:num>
                                <m:den>
                                  <m:r>
                                    <a:rPr lang="en-US" altLang="zh-CN" sz="1200" b="0" i="1" smtClean="0">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p</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4</m:t>
                                      </m:r>
                                    </m:sub>
                                  </m:sSub>
                                </m:num>
                                <m:den>
                                  <m:r>
                                    <a:rPr lang="en-US" altLang="zh-CN" sz="1200" i="1">
                                      <a:latin typeface="Cambria Math" panose="02040503050406030204" pitchFamily="18" charset="0"/>
                                    </a:rPr>
                                    <m:t>4</m:t>
                                  </m:r>
                                </m:den>
                              </m:f>
                            </m:e>
                          </m:mr>
                        </m:m>
                      </m:e>
                    </m:d>
                  </m:oMath>
                </a14:m>
                <a:r>
                  <a:rPr lang="en-US" altLang="zh-CN" sz="1200" dirty="0"/>
                  <a:t>        </a:t>
                </a:r>
              </a:p>
              <a:p>
                <a:r>
                  <a:rPr lang="en-US" altLang="zh-CN" sz="1200" dirty="0"/>
                  <a:t>=0.15[</a:t>
                </a:r>
                <a14:m>
                  <m:oMath xmlns:m="http://schemas.openxmlformats.org/officeDocument/2006/math">
                    <m:m>
                      <m:mPr>
                        <m:mcs>
                          <m:mc>
                            <m:mcPr>
                              <m:count m:val="4"/>
                              <m:mcJc m:val="center"/>
                            </m:mcPr>
                          </m:mc>
                        </m:mcs>
                        <m:ctrlPr>
                          <a:rPr lang="en-US" altLang="zh-CN" sz="1200" i="1">
                            <a:latin typeface="Cambria Math" panose="02040503050406030204" pitchFamily="18" charset="0"/>
                          </a:rPr>
                        </m:ctrlPr>
                      </m:mPr>
                      <m:mr>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e>
                          <m:f>
                            <m:fPr>
                              <m:ctrlPr>
                                <a:rPr lang="en-US" altLang="zh-CN" sz="1200" i="1">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i="1">
                                  <a:latin typeface="Cambria Math" panose="02040503050406030204" pitchFamily="18" charset="0"/>
                                </a:rPr>
                                <m:t>4</m:t>
                              </m:r>
                            </m:den>
                          </m:f>
                        </m:e>
                      </m:mr>
                    </m:m>
                  </m:oMath>
                </a14:m>
                <a:r>
                  <a:rPr lang="en-US" altLang="zh-CN" sz="1200" dirty="0"/>
                  <a:t>]=</a:t>
                </a:r>
                <a14:m>
                  <m:oMath xmlns:m="http://schemas.openxmlformats.org/officeDocument/2006/math">
                    <m:f>
                      <m:fPr>
                        <m:ctrlPr>
                          <a:rPr lang="en-US" altLang="zh-CN" sz="1200" i="1" dirty="0" smtClean="0">
                            <a:latin typeface="Cambria Math" panose="02040503050406030204" pitchFamily="18" charset="0"/>
                          </a:rPr>
                        </m:ctrlPr>
                      </m:fPr>
                      <m:num>
                        <m:r>
                          <a:rPr lang="en-US" altLang="zh-CN" sz="1200" i="1" dirty="0">
                            <a:latin typeface="Cambria Math" panose="02040503050406030204" pitchFamily="18" charset="0"/>
                          </a:rPr>
                          <m:t>0.15</m:t>
                        </m:r>
                      </m:num>
                      <m:den>
                        <m:r>
                          <a:rPr lang="en-US" altLang="zh-CN" sz="1200" i="1" dirty="0">
                            <a:latin typeface="Cambria Math" panose="02040503050406030204" pitchFamily="18" charset="0"/>
                          </a:rPr>
                          <m:t>4</m:t>
                        </m:r>
                      </m:den>
                    </m:f>
                    <m:r>
                      <a:rPr lang="en-US" altLang="zh-CN" sz="1200" i="1" dirty="0" smtClean="0">
                        <a:latin typeface="Cambria Math" panose="02040503050406030204" pitchFamily="18" charset="0"/>
                      </a:rPr>
                      <m:t> </m:t>
                    </m:r>
                  </m:oMath>
                </a14:m>
                <a:r>
                  <a:rPr lang="en-US" altLang="zh-CN" sz="1200" dirty="0"/>
                  <a:t>[</a:t>
                </a:r>
                <a14:m>
                  <m:oMath xmlns:m="http://schemas.openxmlformats.org/officeDocument/2006/math">
                    <m:r>
                      <a:rPr lang="en-US" altLang="zh-CN" sz="1200" dirty="0" smtClean="0">
                        <a:latin typeface="Cambria Math" panose="02040503050406030204" pitchFamily="18" charset="0"/>
                      </a:rPr>
                      <m:t>1</m:t>
                    </m:r>
                  </m:oMath>
                </a14:m>
                <a:r>
                  <a:rPr lang="en-US" altLang="zh-CN" sz="1200" dirty="0"/>
                  <a:t>    1    1    1]</a:t>
                </a:r>
                <a:endParaRPr lang="zh-CN" altLang="en-US" sz="1200" dirty="0"/>
              </a:p>
            </p:txBody>
          </p:sp>
        </mc:Choice>
        <mc:Fallback xmlns="">
          <p:sp>
            <p:nvSpPr>
              <p:cNvPr id="14" name="矩形 13"/>
              <p:cNvSpPr>
                <a:spLocks noRot="1" noChangeAspect="1" noMove="1" noResize="1" noEditPoints="1" noAdjustHandles="1" noChangeArrowheads="1" noChangeShapeType="1" noTextEdit="1"/>
              </p:cNvSpPr>
              <p:nvPr/>
            </p:nvSpPr>
            <p:spPr>
              <a:xfrm>
                <a:off x="4112908" y="3132103"/>
                <a:ext cx="4409220" cy="1750929"/>
              </a:xfrm>
              <a:prstGeom prst="rect">
                <a:avLst/>
              </a:prstGeom>
              <a:blipFill>
                <a:blip r:embed="rId5"/>
                <a:stretch>
                  <a:fillRect/>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98727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真正的</a:t>
            </a:r>
            <a:r>
              <a:rPr lang="en-US" altLang="zh-CN" dirty="0">
                <a:latin typeface="Calibri" charset="0"/>
                <a:ea typeface="Calibri" charset="0"/>
                <a:cs typeface="Calibri" charset="0"/>
              </a:rPr>
              <a:t>PageRank</a:t>
            </a:r>
            <a:r>
              <a:rPr lang="zh-CN" altLang="en-US" dirty="0"/>
              <a:t>算法</a:t>
            </a:r>
            <a:endParaRPr lang="en-US" altLang="zh-CN" dirty="0"/>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kumimoji="1" lang="en-US" altLang="zh-CN" dirty="0"/>
          </a:p>
        </p:txBody>
      </p:sp>
      <mc:AlternateContent xmlns:mc="http://schemas.openxmlformats.org/markup-compatibility/2006" xmlns:a14="http://schemas.microsoft.com/office/drawing/2010/main">
        <mc:Choice Requires="a14">
          <p:sp>
            <p:nvSpPr>
              <p:cNvPr id="6" name="TextBox 4"/>
              <p:cNvSpPr txBox="1"/>
              <p:nvPr/>
            </p:nvSpPr>
            <p:spPr>
              <a:xfrm>
                <a:off x="1519214" y="1525270"/>
                <a:ext cx="4614533" cy="436210"/>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m:t>
                    </m:r>
                    <m:f>
                      <m:fPr>
                        <m:ctrlPr>
                          <a:rPr lang="mr-IN" altLang="zh-CN" sz="2000" b="0" i="1" smtClean="0">
                            <a:latin typeface="Cambria Math" panose="02040503050406030204" pitchFamily="18" charset="0"/>
                          </a:rPr>
                        </m:ctrlPr>
                      </m:fPr>
                      <m:num>
                        <m:r>
                          <a:rPr lang="en-US" altLang="zh-CN" sz="2000" b="0" i="1" smtClean="0">
                            <a:latin typeface="Cambria Math" charset="0"/>
                          </a:rPr>
                          <m:t>1−</m:t>
                        </m:r>
                        <m:r>
                          <a:rPr lang="en-US" altLang="zh-CN" sz="2000" b="0" i="1" smtClean="0">
                            <a:latin typeface="Cambria Math" charset="0"/>
                          </a:rPr>
                          <m:t>𝛼</m:t>
                        </m:r>
                      </m:num>
                      <m:den>
                        <m:r>
                          <a:rPr lang="en-US" altLang="zh-CN" sz="2000" b="0" i="1" smtClean="0">
                            <a:latin typeface="Cambria Math" charset="0"/>
                          </a:rPr>
                          <m:t>𝑛</m:t>
                        </m:r>
                      </m:den>
                    </m:f>
                    <m:r>
                      <a:rPr lang="en-US" altLang="zh-CN" sz="2000" b="1" i="1" smtClean="0">
                        <a:latin typeface="Cambria Math" panose="02040503050406030204" pitchFamily="18" charset="0"/>
                      </a:rPr>
                      <m:t>𝒆</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𝒆</m:t>
                    </m:r>
                    <m:r>
                      <a:rPr lang="zh-CN" altLang="en-US" sz="2000" b="1" i="1">
                        <a:latin typeface="Cambria Math" panose="02040503050406030204" pitchFamily="18" charset="0"/>
                      </a:rPr>
                      <m:t>为</m:t>
                    </m:r>
                  </m:oMath>
                </a14:m>
                <a:r>
                  <a:rPr lang="zh-CN" altLang="en-US" sz="2000" b="1" dirty="0">
                    <a:solidFill>
                      <a:srgbClr val="C00000"/>
                    </a:solidFill>
                  </a:rPr>
                  <a:t>元素都为</a:t>
                </a:r>
                <a:r>
                  <a:rPr lang="en-US" altLang="zh-CN" sz="2000" b="1" dirty="0">
                    <a:solidFill>
                      <a:srgbClr val="C00000"/>
                    </a:solidFill>
                  </a:rPr>
                  <a:t>1</a:t>
                </a:r>
                <a:r>
                  <a:rPr lang="zh-CN" altLang="en-US" sz="2000" b="1" dirty="0">
                    <a:solidFill>
                      <a:srgbClr val="C00000"/>
                    </a:solidFill>
                  </a:rPr>
                  <a:t>的行向量</a:t>
                </a:r>
                <a:r>
                  <a:rPr lang="en-US" sz="2000" b="1" dirty="0">
                    <a:solidFill>
                      <a:srgbClr val="C00000"/>
                    </a:solidFill>
                  </a:rPr>
                  <a:t> </a:t>
                </a:r>
                <a:endParaRPr lang="en-US" sz="2000" b="1" dirty="0"/>
              </a:p>
            </p:txBody>
          </p:sp>
        </mc:Choice>
        <mc:Fallback xmlns="">
          <p:sp>
            <p:nvSpPr>
              <p:cNvPr id="6" name="TextBox 4"/>
              <p:cNvSpPr txBox="1">
                <a:spLocks noRot="1" noChangeAspect="1" noMove="1" noResize="1" noEditPoints="1" noAdjustHandles="1" noChangeArrowheads="1" noChangeShapeType="1" noTextEdit="1"/>
              </p:cNvSpPr>
              <p:nvPr/>
            </p:nvSpPr>
            <p:spPr>
              <a:xfrm>
                <a:off x="1519214" y="1525270"/>
                <a:ext cx="4614533" cy="436210"/>
              </a:xfrm>
              <a:prstGeom prst="rect">
                <a:avLst/>
              </a:prstGeom>
              <a:blipFill>
                <a:blip r:embed="rId2"/>
                <a:stretch>
                  <a:fillRect l="-1982" t="-8333" r="-1717" b="-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2635386" y="2181920"/>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rgbClr val="C00000"/>
                    </a:solidFill>
                  </a:rPr>
                  <a:t>,</a:t>
                </a:r>
                <a:r>
                  <a:rPr lang="zh-CN" altLang="en-US" sz="2400" dirty="0">
                    <a:solidFill>
                      <a:srgbClr val="C00000"/>
                    </a:solidFill>
                  </a:rPr>
                  <a:t> 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2635386" y="2181920"/>
                <a:ext cx="4929170" cy="461665"/>
              </a:xfrm>
              <a:prstGeom prst="rect">
                <a:avLst/>
              </a:prstGeom>
              <a:blipFill>
                <a:blip r:embed="rId3"/>
                <a:stretch>
                  <a:fillRect t="-15789" r="-865" b="-30263"/>
                </a:stretch>
              </a:blipFill>
            </p:spPr>
            <p:txBody>
              <a:bodyPr/>
              <a:lstStyle/>
              <a:p>
                <a:r>
                  <a:rPr lang="zh-CN" altLang="en-US">
                    <a:noFill/>
                  </a:rPr>
                  <a:t> </a:t>
                </a:r>
              </a:p>
            </p:txBody>
          </p:sp>
        </mc:Fallback>
      </mc:AlternateContent>
      <p:cxnSp>
        <p:nvCxnSpPr>
          <p:cNvPr id="8" name="Straight Arrow Connector 8"/>
          <p:cNvCxnSpPr/>
          <p:nvPr/>
        </p:nvCxnSpPr>
        <p:spPr>
          <a:xfrm flipH="1" flipV="1">
            <a:off x="2043853" y="1951954"/>
            <a:ext cx="355600" cy="197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矩形 3"/>
          <p:cNvSpPr/>
          <p:nvPr/>
        </p:nvSpPr>
        <p:spPr>
          <a:xfrm>
            <a:off x="1112520" y="3654475"/>
            <a:ext cx="6857999" cy="369332"/>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PageRank</a:t>
            </a:r>
            <a:r>
              <a:rPr lang="zh-CN" altLang="en-US" dirty="0"/>
              <a:t>计算的过程也称</a:t>
            </a:r>
            <a:r>
              <a:rPr lang="zh-CN" altLang="en-US" dirty="0">
                <a:solidFill>
                  <a:srgbClr val="C00000"/>
                </a:solidFill>
              </a:rPr>
              <a:t>随机游走（</a:t>
            </a:r>
            <a:r>
              <a:rPr lang="en-US" altLang="zh-CN" dirty="0">
                <a:solidFill>
                  <a:srgbClr val="C00000"/>
                </a:solidFill>
                <a:latin typeface="Calibri" charset="0"/>
                <a:ea typeface="Calibri" charset="0"/>
                <a:cs typeface="Calibri" charset="0"/>
              </a:rPr>
              <a:t>Random</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Walk</a:t>
            </a:r>
            <a:r>
              <a:rPr lang="zh-CN" altLang="en-US" dirty="0">
                <a:solidFill>
                  <a:srgbClr val="C00000"/>
                </a:solidFill>
              </a:rPr>
              <a:t>）</a:t>
            </a:r>
            <a:endParaRPr lang="en-US" altLang="zh-CN" dirty="0">
              <a:solidFill>
                <a:srgbClr val="C00000"/>
              </a:solidFill>
            </a:endParaRPr>
          </a:p>
        </p:txBody>
      </p:sp>
    </p:spTree>
    <p:extLst>
      <p:ext uri="{BB962C8B-B14F-4D97-AF65-F5344CB8AC3E}">
        <p14:creationId xmlns:p14="http://schemas.microsoft.com/office/powerpoint/2010/main" val="292046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再次考虑之前的反例</a:t>
                </a:r>
                <a:r>
                  <a:rPr lang="en-US" altLang="zh-CN" dirty="0"/>
                  <a:t>……</a:t>
                </a:r>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pPr lvl="1"/>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419" y="1254004"/>
            <a:ext cx="2997607" cy="1905394"/>
          </a:xfrm>
          <a:prstGeom prst="rect">
            <a:avLst/>
          </a:prstGeom>
        </p:spPr>
      </p:pic>
      <mc:AlternateContent xmlns:mc="http://schemas.openxmlformats.org/markup-compatibility/2006" xmlns:a14="http://schemas.microsoft.com/office/drawing/2010/main">
        <mc:Choice Requires="a14">
          <p:sp>
            <p:nvSpPr>
              <p:cNvPr id="7" name="TextBox 4"/>
              <p:cNvSpPr txBox="1"/>
              <p:nvPr/>
            </p:nvSpPr>
            <p:spPr>
              <a:xfrm>
                <a:off x="855395" y="3368883"/>
                <a:ext cx="2293577" cy="1273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charset="0"/>
                        </a:rPr>
                        <m:t>𝑳</m:t>
                      </m:r>
                      <m:r>
                        <a:rPr lang="mr-IN" i="1" smtClean="0">
                          <a:latin typeface="Cambria Math" charset="0"/>
                        </a:rPr>
                        <m:t>=</m:t>
                      </m:r>
                      <m:d>
                        <m:dPr>
                          <m:begChr m:val="["/>
                          <m:endChr m:val="]"/>
                          <m:ctrlPr>
                            <a:rPr lang="mr-IN" i="1" smtClean="0">
                              <a:latin typeface="Cambria Math" panose="02040503050406030204" pitchFamily="18" charset="0"/>
                            </a:rPr>
                          </m:ctrlPr>
                        </m:dPr>
                        <m:e>
                          <m:m>
                            <m:mPr>
                              <m:mcs>
                                <m:mc>
                                  <m:mcPr>
                                    <m:count m:val="5"/>
                                    <m:mcJc m:val="center"/>
                                  </m:mcPr>
                                </m:mc>
                              </m:mcs>
                              <m:ctrlPr>
                                <a:rPr lang="mr-IN" i="1" smtClean="0">
                                  <a:latin typeface="Cambria Math" panose="02040503050406030204" pitchFamily="18" charset="0"/>
                                </a:rPr>
                              </m:ctrlPr>
                            </m:mPr>
                            <m:mr>
                              <m:e>
                                <m:r>
                                  <m:rPr>
                                    <m:brk m:alnAt="7"/>
                                  </m:rP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mr>
                            <m:mr>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0</m:t>
                                </m:r>
                              </m:e>
                            </m:mr>
                          </m:m>
                        </m:e>
                      </m:d>
                    </m:oMath>
                  </m:oMathPara>
                </a14:m>
                <a:endParaRPr lang="en-US" dirty="0"/>
              </a:p>
            </p:txBody>
          </p:sp>
        </mc:Choice>
        <mc:Fallback xmlns="">
          <p:sp>
            <p:nvSpPr>
              <p:cNvPr id="7" name="TextBox 4"/>
              <p:cNvSpPr txBox="1">
                <a:spLocks noRot="1" noChangeAspect="1" noMove="1" noResize="1" noEditPoints="1" noAdjustHandles="1" noChangeArrowheads="1" noChangeShapeType="1" noTextEdit="1"/>
              </p:cNvSpPr>
              <p:nvPr/>
            </p:nvSpPr>
            <p:spPr>
              <a:xfrm>
                <a:off x="855395" y="3368883"/>
                <a:ext cx="2293577" cy="1273875"/>
              </a:xfrm>
              <a:prstGeom prst="rect">
                <a:avLst/>
              </a:prstGeom>
              <a:blipFill>
                <a:blip r:embed="rId4"/>
                <a:stretch>
                  <a:fillRect/>
                </a:stretch>
              </a:blipFill>
            </p:spPr>
            <p:txBody>
              <a:bodyPr/>
              <a:lstStyle/>
              <a:p>
                <a:r>
                  <a:rPr lang="zh-CN" altLang="en-US">
                    <a:noFill/>
                  </a:rPr>
                  <a:t> </a:t>
                </a:r>
              </a:p>
            </p:txBody>
          </p:sp>
        </mc:Fallback>
      </mc:AlternateContent>
      <p:pic>
        <p:nvPicPr>
          <p:cNvPr id="8"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0268" y="1465933"/>
            <a:ext cx="5414727" cy="3386930"/>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63E2903-08F6-4DDB-985F-E7E70C5A561B}"/>
                  </a:ext>
                </a:extLst>
              </p:cNvPr>
              <p:cNvSpPr/>
              <p:nvPr/>
            </p:nvSpPr>
            <p:spPr>
              <a:xfrm>
                <a:off x="5200988" y="779026"/>
                <a:ext cx="2346283" cy="612732"/>
              </a:xfrm>
              <a:prstGeom prst="rect">
                <a:avLst/>
              </a:prstGeom>
              <a:solidFill>
                <a:schemeClr val="bg1">
                  <a:lumMod val="95000"/>
                </a:schemeClr>
              </a:solidFill>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𝑝</m:t>
                      </m:r>
                      <m:r>
                        <a:rPr lang="en-US" altLang="zh-CN" i="1">
                          <a:latin typeface="Cambria Math" charset="0"/>
                        </a:rPr>
                        <m:t>=</m:t>
                      </m:r>
                      <m:r>
                        <a:rPr lang="en-US" altLang="zh-CN" i="1">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m:oMathPara>
                </a14:m>
                <a:endParaRPr lang="zh-CN" altLang="en-US" dirty="0"/>
              </a:p>
            </p:txBody>
          </p:sp>
        </mc:Choice>
        <mc:Fallback xmlns="">
          <p:sp>
            <p:nvSpPr>
              <p:cNvPr id="9" name="矩形 8">
                <a:extLst>
                  <a:ext uri="{FF2B5EF4-FFF2-40B4-BE49-F238E27FC236}">
                    <a16:creationId xmlns:a16="http://schemas.microsoft.com/office/drawing/2014/main" id="{263E2903-08F6-4DDB-985F-E7E70C5A561B}"/>
                  </a:ext>
                </a:extLst>
              </p:cNvPr>
              <p:cNvSpPr>
                <a:spLocks noRot="1" noChangeAspect="1" noMove="1" noResize="1" noEditPoints="1" noAdjustHandles="1" noChangeArrowheads="1" noChangeShapeType="1" noTextEdit="1"/>
              </p:cNvSpPr>
              <p:nvPr/>
            </p:nvSpPr>
            <p:spPr>
              <a:xfrm>
                <a:off x="5200988" y="779026"/>
                <a:ext cx="2346283" cy="612732"/>
              </a:xfrm>
              <a:prstGeom prst="rect">
                <a:avLst/>
              </a:prstGeom>
              <a:blipFill>
                <a:blip r:embed="rId6"/>
                <a:stretch>
                  <a:fillRect/>
                </a:stretch>
              </a:blipFill>
              <a:ln>
                <a:solidFill>
                  <a:srgbClr val="C00000"/>
                </a:solidFill>
              </a:ln>
            </p:spPr>
            <p:txBody>
              <a:bodyPr/>
              <a:lstStyle/>
              <a:p>
                <a:r>
                  <a:rPr lang="zh-CN" altLang="en-US">
                    <a:noFill/>
                  </a:rPr>
                  <a:t> </a:t>
                </a:r>
              </a:p>
            </p:txBody>
          </p:sp>
        </mc:Fallback>
      </mc:AlternateContent>
      <p:sp>
        <p:nvSpPr>
          <p:cNvPr id="4" name="圆角矩形 3"/>
          <p:cNvSpPr/>
          <p:nvPr/>
        </p:nvSpPr>
        <p:spPr>
          <a:xfrm>
            <a:off x="7985760" y="3524250"/>
            <a:ext cx="773430" cy="13286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对话气泡: 圆角矩形 4">
            <a:extLst>
              <a:ext uri="{FF2B5EF4-FFF2-40B4-BE49-F238E27FC236}">
                <a16:creationId xmlns:a16="http://schemas.microsoft.com/office/drawing/2014/main" id="{5FBF3C34-66F3-47BA-9D8F-88DBAEF25534}"/>
              </a:ext>
            </a:extLst>
          </p:cNvPr>
          <p:cNvSpPr/>
          <p:nvPr/>
        </p:nvSpPr>
        <p:spPr>
          <a:xfrm>
            <a:off x="6208486" y="4756150"/>
            <a:ext cx="1379079" cy="312964"/>
          </a:xfrm>
          <a:prstGeom prst="wedgeRoundRectCallout">
            <a:avLst>
              <a:gd name="adj1" fmla="val 75467"/>
              <a:gd name="adj2" fmla="val -10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比较合理</a:t>
            </a:r>
          </a:p>
        </p:txBody>
      </p:sp>
    </p:spTree>
    <p:extLst>
      <p:ext uri="{BB962C8B-B14F-4D97-AF65-F5344CB8AC3E}">
        <p14:creationId xmlns:p14="http://schemas.microsoft.com/office/powerpoint/2010/main" val="381879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计算该图结构中节点的</a:t>
                </a:r>
                <a:r>
                  <a:rPr lang="en-US" altLang="zh-CN" dirty="0"/>
                  <a:t>page rank</a:t>
                </a:r>
                <a:r>
                  <a:rPr lang="zh-CN" altLang="en-US" dirty="0"/>
                  <a:t>分值</a:t>
                </a:r>
                <a:endParaRPr lang="en-US" altLang="zh-CN" dirty="0"/>
              </a:p>
              <a:p>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m:t>
                    </m:r>
                  </m:oMath>
                </a14:m>
                <a:r>
                  <a:rPr lang="zh-CN" altLang="en-US" dirty="0"/>
                  <a:t>且</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r>
                  <a:rPr lang="zh-CN" altLang="en-US" dirty="0"/>
                  <a:t>计算</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(1)</m:t>
                        </m:r>
                      </m:sup>
                    </m:sSup>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(2)</m:t>
                        </m:r>
                      </m:sup>
                    </m:sSup>
                  </m:oMath>
                </a14:m>
                <a:endParaRPr lang="en-US" altLang="zh-CN" dirty="0"/>
              </a:p>
              <a:p>
                <a:pPr lvl="1"/>
                <a:r>
                  <a:rPr lang="zh-CN" altLang="en-US" dirty="0"/>
                  <a:t>计算收敛时的</a:t>
                </a:r>
                <a14:m>
                  <m:oMath xmlns:m="http://schemas.openxmlformats.org/officeDocument/2006/math">
                    <m:r>
                      <a:rPr lang="en-US" altLang="zh-CN" i="1" dirty="0">
                        <a:latin typeface="Cambria Math" charset="0"/>
                      </a:rPr>
                      <m:t>𝑝</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5"/>
              <p:cNvSpPr txBox="1"/>
              <p:nvPr/>
            </p:nvSpPr>
            <p:spPr>
              <a:xfrm>
                <a:off x="4505873" y="1308628"/>
                <a:ext cx="4505401" cy="785215"/>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charset="0"/>
                      </a:rPr>
                      <m:t>𝑝</m:t>
                    </m:r>
                    <m:r>
                      <a:rPr lang="en-US" altLang="zh-CN" i="1" smtClean="0">
                        <a:latin typeface="Cambria Math" charset="0"/>
                      </a:rPr>
                      <m:t>=</m:t>
                    </m:r>
                    <m:r>
                      <a:rPr lang="en-US" altLang="zh-CN" i="1" smtClean="0">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a14:m>
                <a:r>
                  <a:rPr lang="en-US" altLang="zh-CN" b="1" i="1" dirty="0">
                    <a:latin typeface="Cambria Math" charset="0"/>
                  </a:rPr>
                  <a:t> </a:t>
                </a:r>
                <a:r>
                  <a:rPr lang="en-US" altLang="zh-CN" b="1" i="1" dirty="0">
                    <a:latin typeface="Cambria Math" charset="0"/>
                    <a:sym typeface="Wingdings" panose="05000000000000000000" pitchFamily="2" charset="2"/>
                  </a:rPr>
                  <a:t></a:t>
                </a:r>
                <a:endParaRPr lang="en-US" altLang="zh-CN" b="1" i="1" dirty="0">
                  <a:latin typeface="Cambria Math" charset="0"/>
                </a:endParaRPr>
              </a:p>
              <a:p>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1" i="1">
                        <a:latin typeface="Cambria Math" charset="0"/>
                      </a:rPr>
                      <m:t>𝒑</m:t>
                    </m:r>
                    <m:r>
                      <a:rPr lang="en-US" altLang="zh-CN" b="1" i="1" smtClean="0">
                        <a:latin typeface="Cambria Math" panose="02040503050406030204" pitchFamily="18" charset="0"/>
                      </a:rPr>
                      <m:t>(</m:t>
                    </m:r>
                    <m:r>
                      <a:rPr lang="en-US" altLang="zh-CN" b="0" i="1" smtClean="0">
                        <a:latin typeface="Cambria Math" charset="0"/>
                      </a:rPr>
                      <m:t>𝛼</m:t>
                    </m:r>
                    <m:r>
                      <a:rPr lang="zh-CN" altLang="en-US" b="1" i="1" smtClean="0">
                        <a:latin typeface="Cambria Math" charset="0"/>
                      </a:rPr>
                      <m:t> </m:t>
                    </m:r>
                    <m:r>
                      <a:rPr lang="en-US" altLang="zh-CN" b="1" i="1" smtClean="0">
                        <a:latin typeface="Cambria Math" charset="0"/>
                      </a:rPr>
                      <m:t>𝑳</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r>
                          <a:rPr lang="en-US" altLang="zh-CN" b="0" i="1" smtClean="0">
                            <a:latin typeface="Cambria Math" charset="0"/>
                          </a:rPr>
                          <m:t>𝛼</m:t>
                        </m:r>
                      </m:num>
                      <m:den>
                        <m:r>
                          <a:rPr lang="en-US" altLang="zh-CN" b="0" i="1" smtClean="0">
                            <a:latin typeface="Cambria Math" charset="0"/>
                          </a:rPr>
                          <m:t>𝑛</m:t>
                        </m:r>
                      </m:den>
                    </m:f>
                    <m:r>
                      <a:rPr lang="zh-CN" altLang="en-US" b="1" i="1" smtClean="0">
                        <a:latin typeface="Cambria Math" charset="0"/>
                      </a:rPr>
                      <m:t> </m:t>
                    </m:r>
                    <m:r>
                      <a:rPr lang="en-US" altLang="zh-CN" b="1" i="1" smtClean="0">
                        <a:latin typeface="Cambria Math" charset="0"/>
                      </a:rPr>
                      <m:t>𝑬</m:t>
                    </m:r>
                    <m:r>
                      <a:rPr lang="en-US" altLang="zh-CN" b="1" i="1" smtClean="0">
                        <a:latin typeface="Cambria Math" panose="02040503050406030204" pitchFamily="18" charset="0"/>
                      </a:rPr>
                      <m:t>)</m:t>
                    </m:r>
                  </m:oMath>
                </a14:m>
                <a:r>
                  <a:rPr lang="en-US" altLang="zh-CN" b="1" dirty="0"/>
                  <a:t>,</a:t>
                </a:r>
                <a:r>
                  <a:rPr lang="zh-CN" altLang="en-US" b="1" dirty="0"/>
                  <a:t> </a:t>
                </a:r>
                <a14:m>
                  <m:oMath xmlns:m="http://schemas.openxmlformats.org/officeDocument/2006/math">
                    <m:r>
                      <a:rPr lang="en-US" i="1" dirty="0" smtClean="0">
                        <a:latin typeface="Cambria Math" charset="0"/>
                      </a:rPr>
                      <m:t>𝐸</m:t>
                    </m:r>
                  </m:oMath>
                </a14:m>
                <a:r>
                  <a:rPr lang="en-US" dirty="0"/>
                  <a:t> is the n × n matrix of 1s </a:t>
                </a:r>
              </a:p>
            </p:txBody>
          </p:sp>
        </mc:Choice>
        <mc:Fallback xmlns="">
          <p:sp>
            <p:nvSpPr>
              <p:cNvPr id="7" name="TextBox 5"/>
              <p:cNvSpPr txBox="1">
                <a:spLocks noRot="1" noChangeAspect="1" noMove="1" noResize="1" noEditPoints="1" noAdjustHandles="1" noChangeArrowheads="1" noChangeShapeType="1" noTextEdit="1"/>
              </p:cNvSpPr>
              <p:nvPr/>
            </p:nvSpPr>
            <p:spPr>
              <a:xfrm>
                <a:off x="4505873" y="1308628"/>
                <a:ext cx="4505401" cy="785215"/>
              </a:xfrm>
              <a:prstGeom prst="rect">
                <a:avLst/>
              </a:prstGeom>
              <a:blipFill>
                <a:blip r:embed="rId3"/>
                <a:stretch>
                  <a:fillRect l="-1894" t="-3125" r="-2300" b="-10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225782" y="2296978"/>
                <a:ext cx="5570220" cy="1968103"/>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endParaRPr lang="en-US" altLang="zh-CN" sz="1200" dirty="0"/>
              </a:p>
              <a:p>
                <a14:m>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  </a:t>
                </a:r>
                <a14:m>
                  <m:oMath xmlns:m="http://schemas.openxmlformats.org/officeDocument/2006/math">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a14:m>
                <a:r>
                  <a:rPr lang="en-US" altLang="zh-CN" sz="1200" dirty="0"/>
                  <a:t>=p</a:t>
                </a:r>
                <a14:m>
                  <m:oMath xmlns:m="http://schemas.openxmlformats.org/officeDocument/2006/math">
                    <m:d>
                      <m:dPr>
                        <m:begChr m:val="["/>
                        <m:endChr m:val="]"/>
                        <m:ctrlPr>
                          <a:rPr lang="en-US" altLang="zh-CN" sz="1200" i="1" dirty="0" smtClean="0">
                            <a:solidFill>
                              <a:srgbClr val="C00000"/>
                            </a:solidFill>
                            <a:latin typeface="Cambria Math" panose="02040503050406030204" pitchFamily="18" charset="0"/>
                          </a:rPr>
                        </m:ctrlPr>
                      </m:dPr>
                      <m:e>
                        <m:m>
                          <m:mPr>
                            <m:mcs>
                              <m:mc>
                                <m:mcPr>
                                  <m:count m:val="4"/>
                                  <m:mcJc m:val="center"/>
                                </m:mcPr>
                              </m:mc>
                            </m:mcs>
                            <m:ctrlPr>
                              <a:rPr lang="en-US" altLang="zh-CN" sz="1200" i="1" dirty="0">
                                <a:solidFill>
                                  <a:srgbClr val="C00000"/>
                                </a:solidFill>
                                <a:latin typeface="Cambria Math" panose="02040503050406030204" pitchFamily="18" charset="0"/>
                              </a:rPr>
                            </m:ctrlPr>
                          </m:mPr>
                          <m:mr>
                            <m:e>
                              <m:r>
                                <m:rPr>
                                  <m:brk m:alnAt="7"/>
                                </m:rP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r>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0.45</m:t>
                              </m:r>
                            </m:e>
                            <m:e>
                              <m:r>
                                <a:rPr lang="en-US" altLang="zh-CN" sz="1200" b="0" i="1" dirty="0" smtClean="0">
                                  <a:solidFill>
                                    <a:srgbClr val="C00000"/>
                                  </a:solidFill>
                                  <a:latin typeface="Cambria Math" panose="02040503050406030204" pitchFamily="18" charset="0"/>
                                </a:rPr>
                                <m:t>0.45</m:t>
                              </m:r>
                            </m:e>
                          </m:mr>
                          <m:mr>
                            <m:e>
                              <m:r>
                                <a:rPr lang="en-US" altLang="zh-CN" sz="1200" b="0" i="1" dirty="0" smtClean="0">
                                  <a:solidFill>
                                    <a:srgbClr val="C00000"/>
                                  </a:solidFill>
                                  <a:latin typeface="Cambria Math" panose="02040503050406030204" pitchFamily="18" charset="0"/>
                                </a:rPr>
                                <m:t>0.05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mr>
                          <m:mr>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
                      </m:e>
                    </m:d>
                  </m:oMath>
                </a14:m>
                <a:endParaRPr lang="en-US" altLang="zh-CN" sz="1200" dirty="0"/>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4" name="矩形 3"/>
              <p:cNvSpPr>
                <a:spLocks noRot="1" noChangeAspect="1" noMove="1" noResize="1" noEditPoints="1" noAdjustHandles="1" noChangeArrowheads="1" noChangeShapeType="1" noTextEdit="1"/>
              </p:cNvSpPr>
              <p:nvPr/>
            </p:nvSpPr>
            <p:spPr>
              <a:xfrm>
                <a:off x="3225782" y="2296978"/>
                <a:ext cx="5570220" cy="1968103"/>
              </a:xfrm>
              <a:prstGeom prst="rect">
                <a:avLst/>
              </a:prstGeom>
              <a:blipFill>
                <a:blip r:embed="rId4"/>
                <a:stretch>
                  <a:fillRect b="-615"/>
                </a:stretch>
              </a:blipFill>
              <a:ln>
                <a:solidFill>
                  <a:srgbClr val="C00000"/>
                </a:solidFill>
              </a:ln>
            </p:spPr>
            <p:txBody>
              <a:bodyPr/>
              <a:lstStyle/>
              <a:p>
                <a:r>
                  <a:rPr lang="zh-CN" altLang="en-US">
                    <a:noFill/>
                  </a:rPr>
                  <a:t> </a:t>
                </a:r>
              </a:p>
            </p:txBody>
          </p:sp>
        </mc:Fallback>
      </mc:AlternateContent>
      <p:pic>
        <p:nvPicPr>
          <p:cNvPr id="9" name="Picture 3"/>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1316287" y="2509276"/>
            <a:ext cx="1638140" cy="1693045"/>
          </a:xfrm>
          <a:prstGeom prst="rect">
            <a:avLst/>
          </a:prstGeom>
        </p:spPr>
      </p:pic>
      <p:pic>
        <p:nvPicPr>
          <p:cNvPr id="8" name="图片 7">
            <a:extLst>
              <a:ext uri="{FF2B5EF4-FFF2-40B4-BE49-F238E27FC236}">
                <a16:creationId xmlns:a16="http://schemas.microsoft.com/office/drawing/2014/main" id="{550E9604-F5C9-4617-98F4-884893F0E37D}"/>
              </a:ext>
            </a:extLst>
          </p:cNvPr>
          <p:cNvPicPr>
            <a:picLocks noChangeAspect="1"/>
          </p:cNvPicPr>
          <p:nvPr/>
        </p:nvPicPr>
        <p:blipFill>
          <a:blip r:embed="rId6"/>
          <a:stretch>
            <a:fillRect/>
          </a:stretch>
        </p:blipFill>
        <p:spPr>
          <a:xfrm>
            <a:off x="1066799" y="4426122"/>
            <a:ext cx="7199086" cy="591101"/>
          </a:xfrm>
          <a:prstGeom prst="rect">
            <a:avLst/>
          </a:prstGeom>
        </p:spPr>
      </p:pic>
    </p:spTree>
    <p:extLst>
      <p:ext uri="{BB962C8B-B14F-4D97-AF65-F5344CB8AC3E}">
        <p14:creationId xmlns:p14="http://schemas.microsoft.com/office/powerpoint/2010/main" val="343671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0EA0822C-8223-46A2-9027-4CAB3E3FF360}"/>
              </a:ext>
            </a:extLst>
          </p:cNvPr>
          <p:cNvPicPr>
            <a:picLocks noChangeAspect="1"/>
          </p:cNvPicPr>
          <p:nvPr/>
        </p:nvPicPr>
        <p:blipFill>
          <a:blip r:embed="rId2"/>
          <a:stretch>
            <a:fillRect/>
          </a:stretch>
        </p:blipFill>
        <p:spPr>
          <a:xfrm>
            <a:off x="1066799" y="4426122"/>
            <a:ext cx="7199086" cy="591101"/>
          </a:xfrm>
          <a:prstGeom prst="rect">
            <a:avLst/>
          </a:prstGeom>
        </p:spPr>
      </p:pic>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11" name="TextBox 5">
                <a:extLst>
                  <a:ext uri="{FF2B5EF4-FFF2-40B4-BE49-F238E27FC236}">
                    <a16:creationId xmlns:a16="http://schemas.microsoft.com/office/drawing/2014/main" id="{B2DBBE5C-A782-4C69-8A61-B9C379EA32B5}"/>
                  </a:ext>
                </a:extLst>
              </p:cNvPr>
              <p:cNvSpPr txBox="1"/>
              <p:nvPr/>
            </p:nvSpPr>
            <p:spPr>
              <a:xfrm>
                <a:off x="4505873" y="1308628"/>
                <a:ext cx="4505401" cy="785215"/>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charset="0"/>
                      </a:rPr>
                      <m:t>𝑝</m:t>
                    </m:r>
                    <m:r>
                      <a:rPr lang="en-US" altLang="zh-CN" i="1" smtClean="0">
                        <a:latin typeface="Cambria Math" charset="0"/>
                      </a:rPr>
                      <m:t>=</m:t>
                    </m:r>
                    <m:r>
                      <a:rPr lang="en-US" altLang="zh-CN" i="1" smtClean="0">
                        <a:latin typeface="Cambria Math" charset="0"/>
                      </a:rPr>
                      <m:t>𝛼</m:t>
                    </m:r>
                    <m:r>
                      <a:rPr lang="zh-CN" altLang="en-US" b="1" i="1">
                        <a:latin typeface="Cambria Math" charset="0"/>
                      </a:rPr>
                      <m:t> </m:t>
                    </m:r>
                    <m:r>
                      <a:rPr lang="en-US" altLang="zh-CN" b="1" i="1">
                        <a:latin typeface="Cambria Math" charset="0"/>
                      </a:rPr>
                      <m:t>𝒑𝑳</m:t>
                    </m:r>
                    <m:r>
                      <a:rPr lang="en-US" altLang="zh-CN" i="1">
                        <a:latin typeface="Cambria Math" charset="0"/>
                      </a:rPr>
                      <m:t>+</m:t>
                    </m:r>
                    <m:f>
                      <m:fPr>
                        <m:ctrlPr>
                          <a:rPr lang="mr-IN" altLang="zh-CN" i="1">
                            <a:latin typeface="Cambria Math" panose="02040503050406030204" pitchFamily="18" charset="0"/>
                          </a:rPr>
                        </m:ctrlPr>
                      </m:fPr>
                      <m:num>
                        <m:r>
                          <a:rPr lang="en-US" altLang="zh-CN" i="1">
                            <a:latin typeface="Cambria Math" charset="0"/>
                          </a:rPr>
                          <m:t>1−</m:t>
                        </m:r>
                        <m:r>
                          <a:rPr lang="en-US" altLang="zh-CN" i="1">
                            <a:latin typeface="Cambria Math" charset="0"/>
                          </a:rPr>
                          <m:t>𝛼</m:t>
                        </m:r>
                      </m:num>
                      <m:den>
                        <m:r>
                          <a:rPr lang="en-US" altLang="zh-CN" i="1">
                            <a:latin typeface="Cambria Math" charset="0"/>
                          </a:rPr>
                          <m:t>𝑛</m:t>
                        </m:r>
                      </m:den>
                    </m:f>
                    <m:r>
                      <a:rPr lang="zh-CN" altLang="en-US" b="1" i="1">
                        <a:latin typeface="Cambria Math" charset="0"/>
                      </a:rPr>
                      <m:t> </m:t>
                    </m:r>
                    <m:r>
                      <a:rPr lang="en-US" altLang="zh-CN" b="1" i="1">
                        <a:latin typeface="Cambria Math" charset="0"/>
                      </a:rPr>
                      <m:t>𝒑𝑬</m:t>
                    </m:r>
                  </m:oMath>
                </a14:m>
                <a:r>
                  <a:rPr lang="en-US" altLang="zh-CN" b="1" i="1" dirty="0">
                    <a:latin typeface="Cambria Math" charset="0"/>
                  </a:rPr>
                  <a:t> </a:t>
                </a:r>
                <a:r>
                  <a:rPr lang="en-US" altLang="zh-CN" b="1" i="1" dirty="0">
                    <a:latin typeface="Cambria Math" charset="0"/>
                    <a:sym typeface="Wingdings" panose="05000000000000000000" pitchFamily="2" charset="2"/>
                  </a:rPr>
                  <a:t></a:t>
                </a:r>
                <a:endParaRPr lang="en-US" altLang="zh-CN" b="1" i="1" dirty="0">
                  <a:latin typeface="Cambria Math" charset="0"/>
                </a:endParaRPr>
              </a:p>
              <a:p>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1" i="1">
                        <a:latin typeface="Cambria Math" charset="0"/>
                      </a:rPr>
                      <m:t>𝒑</m:t>
                    </m:r>
                    <m:r>
                      <a:rPr lang="en-US" altLang="zh-CN" b="1" i="1" smtClean="0">
                        <a:latin typeface="Cambria Math" panose="02040503050406030204" pitchFamily="18" charset="0"/>
                      </a:rPr>
                      <m:t>(</m:t>
                    </m:r>
                    <m:r>
                      <a:rPr lang="en-US" altLang="zh-CN" b="0" i="1" smtClean="0">
                        <a:latin typeface="Cambria Math" charset="0"/>
                      </a:rPr>
                      <m:t>𝛼</m:t>
                    </m:r>
                    <m:r>
                      <a:rPr lang="zh-CN" altLang="en-US" b="1" i="1" smtClean="0">
                        <a:latin typeface="Cambria Math" charset="0"/>
                      </a:rPr>
                      <m:t> </m:t>
                    </m:r>
                    <m:r>
                      <a:rPr lang="en-US" altLang="zh-CN" b="1" i="1" smtClean="0">
                        <a:latin typeface="Cambria Math" charset="0"/>
                      </a:rPr>
                      <m:t>𝑳</m:t>
                    </m:r>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1−</m:t>
                        </m:r>
                        <m:r>
                          <a:rPr lang="en-US" altLang="zh-CN" b="0" i="1" smtClean="0">
                            <a:latin typeface="Cambria Math" charset="0"/>
                          </a:rPr>
                          <m:t>𝛼</m:t>
                        </m:r>
                      </m:num>
                      <m:den>
                        <m:r>
                          <a:rPr lang="en-US" altLang="zh-CN" b="0" i="1" smtClean="0">
                            <a:latin typeface="Cambria Math" charset="0"/>
                          </a:rPr>
                          <m:t>𝑛</m:t>
                        </m:r>
                      </m:den>
                    </m:f>
                    <m:r>
                      <a:rPr lang="zh-CN" altLang="en-US" b="1" i="1" smtClean="0">
                        <a:latin typeface="Cambria Math" charset="0"/>
                      </a:rPr>
                      <m:t> </m:t>
                    </m:r>
                    <m:r>
                      <a:rPr lang="en-US" altLang="zh-CN" b="1" i="1" smtClean="0">
                        <a:latin typeface="Cambria Math" charset="0"/>
                      </a:rPr>
                      <m:t>𝑬</m:t>
                    </m:r>
                    <m:r>
                      <a:rPr lang="en-US" altLang="zh-CN" b="1" i="1" smtClean="0">
                        <a:latin typeface="Cambria Math" panose="02040503050406030204" pitchFamily="18" charset="0"/>
                      </a:rPr>
                      <m:t>)</m:t>
                    </m:r>
                  </m:oMath>
                </a14:m>
                <a:r>
                  <a:rPr lang="en-US" altLang="zh-CN" b="1" dirty="0"/>
                  <a:t>,</a:t>
                </a:r>
                <a:r>
                  <a:rPr lang="zh-CN" altLang="en-US" b="1" dirty="0"/>
                  <a:t> </a:t>
                </a:r>
                <a14:m>
                  <m:oMath xmlns:m="http://schemas.openxmlformats.org/officeDocument/2006/math">
                    <m:r>
                      <a:rPr lang="en-US" i="1" dirty="0" smtClean="0">
                        <a:latin typeface="Cambria Math" charset="0"/>
                      </a:rPr>
                      <m:t>𝐸</m:t>
                    </m:r>
                  </m:oMath>
                </a14:m>
                <a:r>
                  <a:rPr lang="en-US" dirty="0"/>
                  <a:t> is the n × n matrix of 1s </a:t>
                </a:r>
              </a:p>
            </p:txBody>
          </p:sp>
        </mc:Choice>
        <mc:Fallback xmlns="">
          <p:sp>
            <p:nvSpPr>
              <p:cNvPr id="11" name="TextBox 5">
                <a:extLst>
                  <a:ext uri="{FF2B5EF4-FFF2-40B4-BE49-F238E27FC236}">
                    <a16:creationId xmlns:a16="http://schemas.microsoft.com/office/drawing/2014/main" id="{B2DBBE5C-A782-4C69-8A61-B9C379EA32B5}"/>
                  </a:ext>
                </a:extLst>
              </p:cNvPr>
              <p:cNvSpPr txBox="1">
                <a:spLocks noRot="1" noChangeAspect="1" noMove="1" noResize="1" noEditPoints="1" noAdjustHandles="1" noChangeArrowheads="1" noChangeShapeType="1" noTextEdit="1"/>
              </p:cNvSpPr>
              <p:nvPr/>
            </p:nvSpPr>
            <p:spPr>
              <a:xfrm>
                <a:off x="4505873" y="1308628"/>
                <a:ext cx="4505401" cy="785215"/>
              </a:xfrm>
              <a:prstGeom prst="rect">
                <a:avLst/>
              </a:prstGeom>
              <a:blipFill>
                <a:blip r:embed="rId3"/>
                <a:stretch>
                  <a:fillRect l="-1894" t="-3125" r="-2300" b="-10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BB897A4-38E5-41D3-B3B1-9B3D2B64DEE7}"/>
                  </a:ext>
                </a:extLst>
              </p:cNvPr>
              <p:cNvSpPr/>
              <p:nvPr/>
            </p:nvSpPr>
            <p:spPr>
              <a:xfrm>
                <a:off x="3225782" y="2296978"/>
                <a:ext cx="5570220" cy="1968103"/>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endParaRPr lang="en-US" altLang="zh-CN" sz="1200" dirty="0"/>
              </a:p>
              <a:p>
                <a14:m>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
                      </m:e>
                    </m:d>
                  </m:oMath>
                </a14:m>
                <a:r>
                  <a:rPr lang="en-US" altLang="zh-CN" sz="1200" dirty="0"/>
                  <a:t>  </a:t>
                </a:r>
                <a14:m>
                  <m:oMath xmlns:m="http://schemas.openxmlformats.org/officeDocument/2006/math">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a14:m>
                <a:r>
                  <a:rPr lang="en-US" altLang="zh-CN" sz="1200" dirty="0"/>
                  <a:t>=p</a:t>
                </a:r>
                <a14:m>
                  <m:oMath xmlns:m="http://schemas.openxmlformats.org/officeDocument/2006/math">
                    <m:d>
                      <m:dPr>
                        <m:begChr m:val="["/>
                        <m:endChr m:val="]"/>
                        <m:ctrlPr>
                          <a:rPr lang="en-US" altLang="zh-CN" sz="1200" i="1" dirty="0" smtClean="0">
                            <a:solidFill>
                              <a:srgbClr val="C00000"/>
                            </a:solidFill>
                            <a:latin typeface="Cambria Math" panose="02040503050406030204" pitchFamily="18" charset="0"/>
                          </a:rPr>
                        </m:ctrlPr>
                      </m:dPr>
                      <m:e>
                        <m:m>
                          <m:mPr>
                            <m:mcs>
                              <m:mc>
                                <m:mcPr>
                                  <m:count m:val="4"/>
                                  <m:mcJc m:val="center"/>
                                </m:mcPr>
                              </m:mc>
                            </m:mcs>
                            <m:ctrlPr>
                              <a:rPr lang="en-US" altLang="zh-CN" sz="1200" i="1" dirty="0">
                                <a:solidFill>
                                  <a:srgbClr val="C00000"/>
                                </a:solidFill>
                                <a:latin typeface="Cambria Math" panose="02040503050406030204" pitchFamily="18" charset="0"/>
                              </a:rPr>
                            </m:ctrlPr>
                          </m:mPr>
                          <m:mr>
                            <m:e>
                              <m:r>
                                <m:rPr>
                                  <m:brk m:alnAt="7"/>
                                </m:rP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r>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0.45</m:t>
                              </m:r>
                            </m:e>
                            <m:e>
                              <m:r>
                                <a:rPr lang="en-US" altLang="zh-CN" sz="1200" b="0" i="1" dirty="0" smtClean="0">
                                  <a:solidFill>
                                    <a:srgbClr val="C00000"/>
                                  </a:solidFill>
                                  <a:latin typeface="Cambria Math" panose="02040503050406030204" pitchFamily="18" charset="0"/>
                                </a:rPr>
                                <m:t>0.45</m:t>
                              </m:r>
                            </m:e>
                          </m:mr>
                          <m:mr>
                            <m:e>
                              <m:r>
                                <a:rPr lang="en-US" altLang="zh-CN" sz="1200" b="0" i="1" dirty="0" smtClean="0">
                                  <a:solidFill>
                                    <a:srgbClr val="C00000"/>
                                  </a:solidFill>
                                  <a:latin typeface="Cambria Math" panose="02040503050406030204" pitchFamily="18" charset="0"/>
                                </a:rPr>
                                <m:t>0.05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b="0" i="1" dirty="0" smtClean="0">
                                  <a:solidFill>
                                    <a:srgbClr val="C00000"/>
                                  </a:solidFill>
                                  <a:latin typeface="Cambria Math" panose="02040503050406030204" pitchFamily="18" charset="0"/>
                                </a:rPr>
                                <m:t>0.85</m:t>
                              </m:r>
                            </m:e>
                          </m:mr>
                          <m:mr>
                            <m:e>
                              <m:r>
                                <a:rPr lang="en-US" altLang="zh-CN" sz="1200" b="0" i="1" dirty="0" smtClean="0">
                                  <a:solidFill>
                                    <a:srgbClr val="C00000"/>
                                  </a:solidFill>
                                  <a:latin typeface="Cambria Math" panose="02040503050406030204" pitchFamily="18" charset="0"/>
                                </a:rPr>
                                <m:t>0.85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e>
                              <m:r>
                                <a:rPr lang="en-US" altLang="zh-CN" sz="1200" i="1" dirty="0">
                                  <a:solidFill>
                                    <a:srgbClr val="C00000"/>
                                  </a:solidFill>
                                  <a:latin typeface="Cambria Math" panose="02040503050406030204" pitchFamily="18" charset="0"/>
                                </a:rPr>
                                <m:t>0</m:t>
                              </m:r>
                              <m:r>
                                <a:rPr lang="en-US" altLang="zh-CN" sz="1200" b="0" i="1" dirty="0" smtClean="0">
                                  <a:solidFill>
                                    <a:srgbClr val="C00000"/>
                                  </a:solidFill>
                                  <a:latin typeface="Cambria Math" panose="02040503050406030204" pitchFamily="18" charset="0"/>
                                </a:rPr>
                                <m:t>.05</m:t>
                              </m:r>
                            </m:e>
                          </m:mr>
                        </m:m>
                      </m:e>
                    </m:d>
                  </m:oMath>
                </a14:m>
                <a:endParaRPr lang="en-US" altLang="zh-CN" sz="1200" dirty="0"/>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12" name="矩形 11">
                <a:extLst>
                  <a:ext uri="{FF2B5EF4-FFF2-40B4-BE49-F238E27FC236}">
                    <a16:creationId xmlns:a16="http://schemas.microsoft.com/office/drawing/2014/main" id="{BBB897A4-38E5-41D3-B3B1-9B3D2B64DEE7}"/>
                  </a:ext>
                </a:extLst>
              </p:cNvPr>
              <p:cNvSpPr>
                <a:spLocks noRot="1" noChangeAspect="1" noMove="1" noResize="1" noEditPoints="1" noAdjustHandles="1" noChangeArrowheads="1" noChangeShapeType="1" noTextEdit="1"/>
              </p:cNvSpPr>
              <p:nvPr/>
            </p:nvSpPr>
            <p:spPr>
              <a:xfrm>
                <a:off x="3225782" y="2296978"/>
                <a:ext cx="5570220" cy="1968103"/>
              </a:xfrm>
              <a:prstGeom prst="rect">
                <a:avLst/>
              </a:prstGeom>
              <a:blipFill>
                <a:blip r:embed="rId4"/>
                <a:stretch>
                  <a:fillRect b="-615"/>
                </a:stretch>
              </a:blipFill>
              <a:ln>
                <a:solidFill>
                  <a:srgbClr val="C00000"/>
                </a:solidFill>
              </a:ln>
            </p:spPr>
            <p:txBody>
              <a:bodyPr/>
              <a:lstStyle/>
              <a:p>
                <a:r>
                  <a:rPr lang="zh-CN" altLang="en-US">
                    <a:noFill/>
                  </a:rPr>
                  <a:t> </a:t>
                </a:r>
              </a:p>
            </p:txBody>
          </p:sp>
        </mc:Fallback>
      </mc:AlternateContent>
      <p:pic>
        <p:nvPicPr>
          <p:cNvPr id="13" name="Picture 3">
            <a:extLst>
              <a:ext uri="{FF2B5EF4-FFF2-40B4-BE49-F238E27FC236}">
                <a16:creationId xmlns:a16="http://schemas.microsoft.com/office/drawing/2014/main" id="{2E5B4F5A-2357-4FDF-B63D-507836CEB37A}"/>
              </a:ext>
            </a:extLst>
          </p:cNvPr>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1316287" y="2509276"/>
            <a:ext cx="1638140" cy="1693045"/>
          </a:xfrm>
          <a:prstGeom prst="rect">
            <a:avLst/>
          </a:prstGeom>
        </p:spPr>
      </p:pic>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2BD71F5-091F-418D-8506-E2ACE0510F13}"/>
                  </a:ext>
                </a:extLst>
              </p:cNvPr>
              <p:cNvSpPr>
                <a:spLocks noGrp="1"/>
              </p:cNvSpPr>
              <p:nvPr>
                <p:ph idx="1"/>
              </p:nvPr>
            </p:nvSpPr>
            <p:spPr>
              <a:xfrm>
                <a:off x="457200" y="819150"/>
                <a:ext cx="8229600" cy="3937000"/>
              </a:xfrm>
            </p:spPr>
            <p:txBody>
              <a:bodyPr>
                <a:normAutofit/>
              </a:bodyPr>
              <a:lstStyle/>
              <a:p>
                <a:r>
                  <a:rPr lang="zh-CN" altLang="en-US" dirty="0"/>
                  <a:t>计算该图结构中节点的</a:t>
                </a:r>
                <a:r>
                  <a:rPr lang="en-US" altLang="zh-CN" dirty="0"/>
                  <a:t>page rank</a:t>
                </a:r>
                <a:r>
                  <a:rPr lang="zh-CN" altLang="en-US" dirty="0"/>
                  <a:t>分值</a:t>
                </a:r>
                <a:endParaRPr lang="en-US" altLang="zh-CN" dirty="0"/>
              </a:p>
              <a:p>
                <a:r>
                  <a:rPr lang="zh-CN" altLang="en-US" dirty="0"/>
                  <a:t>考虑</a:t>
                </a:r>
                <a14:m>
                  <m:oMath xmlns:m="http://schemas.openxmlformats.org/officeDocument/2006/math">
                    <m:r>
                      <a:rPr lang="en-US" altLang="zh-CN" i="1">
                        <a:latin typeface="Cambria Math" charset="0"/>
                      </a:rPr>
                      <m:t>𝛼</m:t>
                    </m:r>
                    <m:r>
                      <a:rPr lang="en-US" altLang="zh-CN" i="1">
                        <a:latin typeface="Cambria Math" charset="0"/>
                      </a:rPr>
                      <m:t>=0.8</m:t>
                    </m:r>
                  </m:oMath>
                </a14:m>
                <a:r>
                  <a:rPr lang="zh-CN" altLang="en-US" dirty="0"/>
                  <a:t>且</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r>
                  <a:rPr lang="zh-CN" altLang="en-US" dirty="0"/>
                  <a:t>计算</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(1)</m:t>
                        </m:r>
                      </m:sup>
                    </m:sSup>
                  </m:oMath>
                </a14:m>
                <a:r>
                  <a:rPr lang="zh-CN" altLang="en-US" dirty="0"/>
                  <a:t>和</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(2)</m:t>
                        </m:r>
                      </m:sup>
                    </m:sSup>
                  </m:oMath>
                </a14:m>
                <a:endParaRPr lang="en-US" altLang="zh-CN" dirty="0"/>
              </a:p>
              <a:p>
                <a:pPr lvl="1"/>
                <a:r>
                  <a:rPr lang="zh-CN" altLang="en-US" dirty="0"/>
                  <a:t>计算收敛时的</a:t>
                </a:r>
                <a14:m>
                  <m:oMath xmlns:m="http://schemas.openxmlformats.org/officeDocument/2006/math">
                    <m:r>
                      <a:rPr lang="en-US" altLang="zh-CN" i="1" dirty="0">
                        <a:latin typeface="Cambria Math" charset="0"/>
                      </a:rPr>
                      <m:t>𝑝</m:t>
                    </m:r>
                  </m:oMath>
                </a14:m>
                <a:endParaRPr lang="en-US" altLang="zh-CN" dirty="0"/>
              </a:p>
              <a:p>
                <a:endParaRPr kumimoji="1" lang="en-US" altLang="zh-CN" dirty="0"/>
              </a:p>
            </p:txBody>
          </p:sp>
        </mc:Choice>
        <mc:Fallback xmlns="">
          <p:sp>
            <p:nvSpPr>
              <p:cNvPr id="14" name="内容占位符 2">
                <a:extLst>
                  <a:ext uri="{FF2B5EF4-FFF2-40B4-BE49-F238E27FC236}">
                    <a16:creationId xmlns:a16="http://schemas.microsoft.com/office/drawing/2014/main" id="{22BD71F5-091F-418D-8506-E2ACE0510F13}"/>
                  </a:ext>
                </a:extLst>
              </p:cNvPr>
              <p:cNvSpPr>
                <a:spLocks noGrp="1" noRot="1" noChangeAspect="1" noMove="1" noResize="1" noEditPoints="1" noAdjustHandles="1" noChangeArrowheads="1" noChangeShapeType="1" noTextEdit="1"/>
              </p:cNvSpPr>
              <p:nvPr>
                <p:ph idx="1"/>
              </p:nvPr>
            </p:nvSpPr>
            <p:spPr>
              <a:xfrm>
                <a:off x="457200" y="819150"/>
                <a:ext cx="8229600" cy="3937000"/>
              </a:xfrm>
              <a:blipFill>
                <a:blip r:embed="rId6"/>
                <a:stretch>
                  <a:fillRect l="-667" t="-774"/>
                </a:stretch>
              </a:blipFill>
            </p:spPr>
            <p:txBody>
              <a:bodyPr/>
              <a:lstStyle/>
              <a:p>
                <a:r>
                  <a:rPr lang="zh-CN" altLang="en-US">
                    <a:noFill/>
                  </a:rPr>
                  <a:t> </a:t>
                </a:r>
              </a:p>
            </p:txBody>
          </p:sp>
        </mc:Fallback>
      </mc:AlternateContent>
      <p:sp>
        <p:nvSpPr>
          <p:cNvPr id="10" name="矩形 9"/>
          <p:cNvSpPr/>
          <p:nvPr/>
        </p:nvSpPr>
        <p:spPr>
          <a:xfrm>
            <a:off x="1883401" y="775607"/>
            <a:ext cx="4572000" cy="3785652"/>
          </a:xfrm>
          <a:prstGeom prst="rect">
            <a:avLst/>
          </a:prstGeom>
          <a:solidFill>
            <a:schemeClr val="accent1">
              <a:lumMod val="20000"/>
              <a:lumOff val="80000"/>
            </a:schemeClr>
          </a:solidFill>
          <a:ln>
            <a:solidFill>
              <a:srgbClr val="C00000"/>
            </a:solidFill>
          </a:ln>
        </p:spPr>
        <p:txBody>
          <a:bodyPr>
            <a:spAutoFit/>
          </a:bodyPr>
          <a:lstStyle/>
          <a:p>
            <a:r>
              <a:rPr lang="zh-CN" altLang="en-US" sz="1200" dirty="0"/>
              <a:t>[0.05 0.85 0.05 0.05]</a:t>
            </a:r>
          </a:p>
          <a:p>
            <a:r>
              <a:rPr lang="zh-CN" altLang="en-US" sz="1200" dirty="0"/>
              <a:t>[0.09 0.09 0.39 0.43]</a:t>
            </a:r>
          </a:p>
          <a:p>
            <a:r>
              <a:rPr lang="zh-CN" altLang="en-US" sz="1200" dirty="0"/>
              <a:t>[0.394 0.122 0.086 0.398]</a:t>
            </a:r>
          </a:p>
          <a:p>
            <a:r>
              <a:rPr lang="zh-CN" altLang="en-US" sz="1200" dirty="0"/>
              <a:t>[0.3684 0.3652 0.0988 0.1676]</a:t>
            </a:r>
          </a:p>
          <a:p>
            <a:r>
              <a:rPr lang="zh-CN" altLang="en-US" sz="1200" dirty="0"/>
              <a:t>[0.18408 0.34472 0.19608 0.27512]</a:t>
            </a:r>
          </a:p>
          <a:p>
            <a:r>
              <a:rPr lang="zh-CN" altLang="en-US" sz="1200" dirty="0"/>
              <a:t>[0.270096 0.197264 0.187888 0.344752]</a:t>
            </a:r>
          </a:p>
          <a:p>
            <a:r>
              <a:rPr lang="zh-CN" altLang="en-US" sz="1200" dirty="0"/>
              <a:t>[0.3258016 0.2660768 0.1289056 0.279216 ]</a:t>
            </a:r>
          </a:p>
          <a:p>
            <a:r>
              <a:rPr lang="zh-CN" altLang="en-US" sz="1200" dirty="0"/>
              <a:t>[0.2733728  0.31064128 0.15643072 0.2595552 ]</a:t>
            </a:r>
          </a:p>
          <a:p>
            <a:r>
              <a:rPr lang="zh-CN" altLang="en-US" sz="1200" dirty="0"/>
              <a:t>[0.25764416 0.26869824 0.17425651 0.29940109]</a:t>
            </a:r>
          </a:p>
          <a:p>
            <a:r>
              <a:rPr lang="zh-CN" altLang="en-US" sz="1200" dirty="0"/>
              <a:t>[0.28952087 0.25611533 0.1574793  0.29688451]</a:t>
            </a:r>
          </a:p>
          <a:p>
            <a:r>
              <a:rPr lang="zh-CN" altLang="en-US" sz="1200" dirty="0"/>
              <a:t>[0.2875076  0.2816167  0.15244613 0.27842957]</a:t>
            </a:r>
          </a:p>
          <a:p>
            <a:r>
              <a:rPr lang="zh-CN" altLang="en-US" sz="1200" dirty="0"/>
              <a:t>[0.27274365 0.28000608 0.16264668 0.28460358]</a:t>
            </a:r>
          </a:p>
          <a:p>
            <a:r>
              <a:rPr lang="zh-CN" altLang="en-US" sz="1200" dirty="0"/>
              <a:t>[0.27768287 0.26819492 0.16200243 0.29211978]</a:t>
            </a:r>
          </a:p>
          <a:p>
            <a:r>
              <a:rPr lang="zh-CN" altLang="en-US" sz="1200" dirty="0"/>
              <a:t>[0.28369582 0.27214629 0.15727797 0.28687992]</a:t>
            </a:r>
          </a:p>
          <a:p>
            <a:r>
              <a:rPr lang="zh-CN" altLang="en-US" sz="1200" dirty="0"/>
              <a:t>[0.27950393 0.27695666 0.15885852 0.28468089]</a:t>
            </a:r>
          </a:p>
          <a:p>
            <a:r>
              <a:rPr lang="zh-CN" altLang="en-US" sz="1200" dirty="0"/>
              <a:t>[0.27774471 0.27360315 0.16078266 0.28786948]</a:t>
            </a:r>
          </a:p>
          <a:p>
            <a:r>
              <a:rPr lang="zh-CN" altLang="en-US" sz="1200" dirty="0"/>
              <a:t>[0.28029558 0.27219577 0.15944126 0.28806739]</a:t>
            </a:r>
          </a:p>
          <a:p>
            <a:r>
              <a:rPr lang="zh-CN" altLang="en-US" sz="1200" dirty="0"/>
              <a:t>[0.28045391 0.27423647 0.15887831 0.28643132]</a:t>
            </a:r>
          </a:p>
          <a:p>
            <a:r>
              <a:rPr lang="zh-CN" altLang="en-US" sz="1200" dirty="0"/>
              <a:t>[0.27914505 0.27436313 0.15969459 0.28679723]</a:t>
            </a:r>
          </a:p>
          <a:p>
            <a:r>
              <a:rPr lang="zh-CN" altLang="en-US" sz="1200" dirty="0"/>
              <a:t>[0.27943779 0.27331604 0.15974525 0.28750092]</a:t>
            </a:r>
          </a:p>
        </p:txBody>
      </p:sp>
    </p:spTree>
    <p:extLst>
      <p:ext uri="{BB962C8B-B14F-4D97-AF65-F5344CB8AC3E}">
        <p14:creationId xmlns:p14="http://schemas.microsoft.com/office/powerpoint/2010/main" val="317394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5661660" y="770573"/>
            <a:ext cx="2311717" cy="2578088"/>
          </a:xfrm>
          <a:prstGeom prst="rect">
            <a:avLst/>
          </a:prstGeom>
        </p:spPr>
      </p:pic>
    </p:spTree>
    <p:extLst>
      <p:ext uri="{BB962C8B-B14F-4D97-AF65-F5344CB8AC3E}">
        <p14:creationId xmlns:p14="http://schemas.microsoft.com/office/powerpoint/2010/main" val="874140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度量有向图节点的重要性</a:t>
            </a:r>
            <a:endParaRPr lang="en-US" altLang="zh-CN" dirty="0"/>
          </a:p>
          <a:p>
            <a:r>
              <a:rPr lang="zh-CN" altLang="en-US" dirty="0"/>
              <a:t>示例：简易版恋爱关系有向图</a:t>
            </a:r>
            <a:endParaRPr lang="en-US" altLang="zh-CN" dirty="0"/>
          </a:p>
          <a:p>
            <a:pPr lvl="1"/>
            <a:r>
              <a:rPr lang="zh-CN" altLang="en-US" dirty="0"/>
              <a:t>定义有向边：“追求”关系</a:t>
            </a:r>
            <a:endParaRPr lang="en-US" altLang="zh-CN" dirty="0"/>
          </a:p>
          <a:p>
            <a:endParaRPr kumimoji="1" lang="en-US" altLang="zh-CN" dirty="0"/>
          </a:p>
        </p:txBody>
      </p:sp>
      <p:pic>
        <p:nvPicPr>
          <p:cNvPr id="6"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05" y="1801992"/>
            <a:ext cx="1108378" cy="1108378"/>
          </a:xfrm>
          <a:prstGeom prst="rect">
            <a:avLst/>
          </a:prstGeom>
        </p:spPr>
      </p:pic>
      <p:pic>
        <p:nvPicPr>
          <p:cNvPr id="7"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8640" y="1774997"/>
            <a:ext cx="1168752" cy="1168752"/>
          </a:xfrm>
          <a:prstGeom prst="rect">
            <a:avLst/>
          </a:prstGeom>
        </p:spPr>
      </p:pic>
      <p:cxnSp>
        <p:nvCxnSpPr>
          <p:cNvPr id="8" name="Straight Connector 10"/>
          <p:cNvCxnSpPr>
            <a:stCxn id="6" idx="3"/>
            <a:endCxn id="7" idx="1"/>
          </p:cNvCxnSpPr>
          <p:nvPr/>
        </p:nvCxnSpPr>
        <p:spPr>
          <a:xfrm>
            <a:off x="2002183" y="2356181"/>
            <a:ext cx="1616457" cy="3192"/>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9" name="文本框 10"/>
          <p:cNvSpPr txBox="1"/>
          <p:nvPr/>
        </p:nvSpPr>
        <p:spPr>
          <a:xfrm>
            <a:off x="2323706" y="2540447"/>
            <a:ext cx="973410" cy="400110"/>
          </a:xfrm>
          <a:prstGeom prst="rect">
            <a:avLst/>
          </a:prstGeom>
          <a:noFill/>
        </p:spPr>
        <p:txBody>
          <a:bodyPr wrap="square" rtlCol="0">
            <a:spAutoFit/>
          </a:bodyPr>
          <a:lstStyle>
            <a:defPPr>
              <a:defRPr lang="zh-CN"/>
            </a:defPPr>
            <a:lvl1pPr algn="ctr">
              <a:defRPr kumimoji="1">
                <a:latin typeface="Microsoft YaHei" charset="-122"/>
                <a:ea typeface="Microsoft YaHei" charset="-122"/>
                <a:cs typeface="Microsoft YaHei" charset="-122"/>
              </a:defRPr>
            </a:lvl1pPr>
          </a:lstStyle>
          <a:p>
            <a:pPr algn="l">
              <a:spcBef>
                <a:spcPct val="20000"/>
              </a:spcBef>
            </a:pPr>
            <a:r>
              <a:rPr lang="zh-CN" altLang="en-US" sz="2000" dirty="0">
                <a:latin typeface="微软雅黑" panose="020B0503020204020204" pitchFamily="34" charset="-122"/>
                <a:ea typeface="微软雅黑" panose="020B0503020204020204" pitchFamily="34" charset="-122"/>
                <a:cs typeface="+mn-cs"/>
              </a:rPr>
              <a:t>有向图</a:t>
            </a:r>
            <a:endParaRPr lang="en-US" altLang="zh-CN" dirty="0">
              <a:latin typeface="微软雅黑" panose="020B0503020204020204" pitchFamily="34" charset="-122"/>
              <a:ea typeface="微软雅黑" panose="020B0503020204020204" pitchFamily="34" charset="-122"/>
            </a:endParaRPr>
          </a:p>
        </p:txBody>
      </p:sp>
      <p:pic>
        <p:nvPicPr>
          <p:cNvPr id="10" name="Picture 3"/>
          <p:cNvPicPr>
            <a:picLocks noChangeAspect="1"/>
          </p:cNvPicPr>
          <p:nvPr/>
        </p:nvPicPr>
        <p:blipFill rotWithShape="1">
          <a:blip r:embed="rId4">
            <a:extLst>
              <a:ext uri="{28A0092B-C50C-407E-A947-70E740481C1C}">
                <a14:useLocalDpi xmlns:a14="http://schemas.microsoft.com/office/drawing/2010/main" val="0"/>
              </a:ext>
            </a:extLst>
          </a:blip>
          <a:srcRect l="14407" t="14307" r="12323" b="11688"/>
          <a:stretch/>
        </p:blipFill>
        <p:spPr>
          <a:xfrm>
            <a:off x="5036269" y="1349506"/>
            <a:ext cx="4107731" cy="3111691"/>
          </a:xfrm>
          <a:prstGeom prst="rect">
            <a:avLst/>
          </a:prstGeom>
        </p:spPr>
      </p:pic>
      <p:sp>
        <p:nvSpPr>
          <p:cNvPr id="11" name="Content Placeholder 2"/>
          <p:cNvSpPr txBox="1">
            <a:spLocks/>
          </p:cNvSpPr>
          <p:nvPr/>
        </p:nvSpPr>
        <p:spPr>
          <a:xfrm>
            <a:off x="592180" y="3230173"/>
            <a:ext cx="4309110" cy="1250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基于</a:t>
            </a:r>
            <a:r>
              <a:rPr lang="zh-CN" altLang="en-US" dirty="0">
                <a:solidFill>
                  <a:srgbClr val="C00000"/>
                </a:solidFill>
              </a:rPr>
              <a:t>投票的</a:t>
            </a:r>
            <a:r>
              <a:rPr lang="zh-CN" altLang="en-US" dirty="0"/>
              <a:t>思路</a:t>
            </a:r>
            <a:endParaRPr lang="en-US" altLang="zh-CN" dirty="0"/>
          </a:p>
          <a:p>
            <a:pPr lvl="1"/>
            <a:r>
              <a:rPr lang="zh-CN" altLang="en-US" dirty="0"/>
              <a:t>将每个</a:t>
            </a:r>
            <a:r>
              <a:rPr lang="zh-CN" altLang="en-US" dirty="0">
                <a:solidFill>
                  <a:srgbClr val="C00000"/>
                </a:solidFill>
              </a:rPr>
              <a:t>入边</a:t>
            </a:r>
            <a:r>
              <a:rPr lang="zh-CN" altLang="en-US" dirty="0"/>
              <a:t>看作一次</a:t>
            </a:r>
            <a:r>
              <a:rPr lang="zh-CN" altLang="en-US" dirty="0">
                <a:solidFill>
                  <a:srgbClr val="C00000"/>
                </a:solidFill>
              </a:rPr>
              <a:t>投票</a:t>
            </a:r>
            <a:endParaRPr lang="en-US" altLang="zh-CN" dirty="0">
              <a:solidFill>
                <a:srgbClr val="C00000"/>
              </a:solidFill>
            </a:endParaRPr>
          </a:p>
          <a:p>
            <a:pPr lvl="1"/>
            <a:r>
              <a:rPr lang="zh-CN" altLang="en-US" dirty="0"/>
              <a:t>得到的票数越多，越重要</a:t>
            </a:r>
            <a:endParaRPr lang="en-US" altLang="zh-CN" dirty="0"/>
          </a:p>
          <a:p>
            <a:pPr lvl="1"/>
            <a:endParaRPr lang="en-US" dirty="0"/>
          </a:p>
        </p:txBody>
      </p:sp>
      <p:sp>
        <p:nvSpPr>
          <p:cNvPr id="12" name="Rectangle 15"/>
          <p:cNvSpPr/>
          <p:nvPr/>
        </p:nvSpPr>
        <p:spPr>
          <a:xfrm>
            <a:off x="5119157" y="3869141"/>
            <a:ext cx="1663150" cy="584775"/>
          </a:xfrm>
          <a:prstGeom prst="rect">
            <a:avLst/>
          </a:prstGeom>
        </p:spPr>
        <p:txBody>
          <a:bodyPr wrap="square">
            <a:spAutoFit/>
          </a:bodyPr>
          <a:lstStyle/>
          <a:p>
            <a:r>
              <a:rPr lang="zh-CN" altLang="en-US" sz="1600" dirty="0">
                <a:solidFill>
                  <a:srgbClr val="FF0000"/>
                </a:solidFill>
                <a:latin typeface="Microsoft YaHei" charset="-122"/>
                <a:ea typeface="Microsoft YaHei" charset="-122"/>
                <a:cs typeface="Microsoft YaHei" charset="-122"/>
              </a:rPr>
              <a:t>你觉得</a:t>
            </a:r>
            <a:r>
              <a:rPr lang="en-US" altLang="zh-CN" sz="1600" dirty="0">
                <a:solidFill>
                  <a:srgbClr val="FF0000"/>
                </a:solidFill>
                <a:latin typeface="Microsoft YaHei" charset="-122"/>
                <a:ea typeface="Microsoft YaHei" charset="-122"/>
                <a:cs typeface="Microsoft YaHei" charset="-122"/>
              </a:rPr>
              <a:t>10</a:t>
            </a:r>
            <a:r>
              <a:rPr lang="zh-CN" altLang="en-US" sz="1600" dirty="0">
                <a:solidFill>
                  <a:srgbClr val="FF0000"/>
                </a:solidFill>
                <a:latin typeface="Microsoft YaHei" charset="-122"/>
                <a:ea typeface="Microsoft YaHei" charset="-122"/>
                <a:cs typeface="Microsoft YaHei" charset="-122"/>
              </a:rPr>
              <a:t>和</a:t>
            </a:r>
            <a:r>
              <a:rPr lang="en-US" altLang="zh-CN" sz="1600" dirty="0">
                <a:solidFill>
                  <a:srgbClr val="FF0000"/>
                </a:solidFill>
                <a:latin typeface="Microsoft YaHei" charset="-122"/>
                <a:ea typeface="Microsoft YaHei" charset="-122"/>
                <a:cs typeface="Microsoft YaHei" charset="-122"/>
              </a:rPr>
              <a:t>6</a:t>
            </a:r>
            <a:r>
              <a:rPr lang="zh-CN" altLang="en-US" sz="1600" dirty="0">
                <a:solidFill>
                  <a:srgbClr val="FF0000"/>
                </a:solidFill>
                <a:latin typeface="Microsoft YaHei" charset="-122"/>
                <a:ea typeface="Microsoft YaHei" charset="-122"/>
                <a:cs typeface="Microsoft YaHei" charset="-122"/>
              </a:rPr>
              <a:t>谁更重要？</a:t>
            </a:r>
            <a:endParaRPr lang="en-US" sz="1600" dirty="0">
              <a:solidFill>
                <a:srgbClr val="FF0000"/>
              </a:solidFill>
            </a:endParaRPr>
          </a:p>
        </p:txBody>
      </p:sp>
    </p:spTree>
    <p:extLst>
      <p:ext uri="{BB962C8B-B14F-4D97-AF65-F5344CB8AC3E}">
        <p14:creationId xmlns:p14="http://schemas.microsoft.com/office/powerpoint/2010/main" val="426246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pPr lvl="1"/>
                <a:endParaRPr lang="en-US" altLang="zh-CN" dirty="0"/>
              </a:p>
              <a:p>
                <a:r>
                  <a:rPr lang="zh-CN" altLang="en-US" dirty="0"/>
                  <a:t>解决方案</a:t>
                </a:r>
                <a:endParaRPr lang="en-US" altLang="zh-CN" dirty="0"/>
              </a:p>
              <a:p>
                <a:pPr lvl="1"/>
                <a:r>
                  <a:rPr lang="zh-CN" altLang="en-US" dirty="0"/>
                  <a:t>将</a:t>
                </a:r>
                <a:r>
                  <a:rPr lang="en-US" altLang="zh-CN" dirty="0">
                    <a:solidFill>
                      <a:srgbClr val="C00000"/>
                    </a:solidFill>
                  </a:rPr>
                  <a:t>Dangling</a:t>
                </a:r>
                <a:r>
                  <a:rPr lang="zh-CN" altLang="en-US" dirty="0">
                    <a:solidFill>
                      <a:srgbClr val="C00000"/>
                    </a:solidFill>
                  </a:rPr>
                  <a:t>节点</a:t>
                </a:r>
                <a:endParaRPr lang="en-US" altLang="zh-CN" dirty="0">
                  <a:solidFill>
                    <a:srgbClr val="C00000"/>
                  </a:solidFill>
                </a:endParaRPr>
              </a:p>
              <a:p>
                <a:pPr lvl="1"/>
                <a:r>
                  <a:rPr lang="zh-CN" altLang="en-US" dirty="0">
                    <a:solidFill>
                      <a:srgbClr val="C00000"/>
                    </a:solidFill>
                  </a:rPr>
                  <a:t>与所有节点都建立一条边</a:t>
                </a:r>
                <a:endParaRPr lang="en-US" altLang="zh-CN" dirty="0"/>
              </a:p>
              <a:p>
                <a:pPr lvl="1"/>
                <a:r>
                  <a:rPr lang="zh-CN" altLang="en-US" dirty="0"/>
                  <a:t>修改邻接矩阵</a:t>
                </a:r>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5"/>
              <p:cNvSpPr txBox="1"/>
              <p:nvPr/>
            </p:nvSpPr>
            <p:spPr>
              <a:xfrm>
                <a:off x="394662" y="3962471"/>
                <a:ext cx="1480598" cy="7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charset="0"/>
                        </a:rPr>
                        <m:t>𝑨</m:t>
                      </m:r>
                      <m:r>
                        <a:rPr lang="mr-IN" sz="1400" i="1" smtClean="0">
                          <a:latin typeface="Cambria Math" charset="0"/>
                        </a:rPr>
                        <m:t>=</m:t>
                      </m:r>
                      <m:d>
                        <m:dPr>
                          <m:begChr m:val="["/>
                          <m:endChr m:val="]"/>
                          <m:ctrlPr>
                            <a:rPr lang="mr-IN" sz="1400" i="1" smtClean="0">
                              <a:latin typeface="Cambria Math" panose="02040503050406030204" pitchFamily="18" charset="0"/>
                            </a:rPr>
                          </m:ctrlPr>
                        </m:dPr>
                        <m:e>
                          <m:m>
                            <m:mPr>
                              <m:mcs>
                                <m:mc>
                                  <m:mcPr>
                                    <m:count m:val="4"/>
                                    <m:mcJc m:val="center"/>
                                  </m:mcPr>
                                </m:mc>
                              </m:mcs>
                              <m:ctrlPr>
                                <a:rPr lang="mr-IN" altLang="zh-CN" sz="1400" b="0" i="1" smtClean="0">
                                  <a:latin typeface="Cambria Math" panose="02040503050406030204" pitchFamily="18" charset="0"/>
                                </a:rPr>
                              </m:ctrlPr>
                            </m:mPr>
                            <m:mr>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0</m:t>
                                </m:r>
                              </m:e>
                              <m:e>
                                <m:r>
                                  <a:rPr lang="en-US" altLang="zh-CN" sz="1400" b="0" i="1" smtClean="0">
                                    <a:latin typeface="Cambria Math" charset="0"/>
                                  </a:rPr>
                                  <m:t>0</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mr>
                          </m:m>
                        </m:e>
                      </m:d>
                    </m:oMath>
                  </m:oMathPara>
                </a14:m>
                <a:endParaRPr lang="en-US" sz="1400" dirty="0"/>
              </a:p>
            </p:txBody>
          </p:sp>
        </mc:Choice>
        <mc:Fallback xmlns="">
          <p:sp>
            <p:nvSpPr>
              <p:cNvPr id="5" name="TextBox 5"/>
              <p:cNvSpPr txBox="1">
                <a:spLocks noRot="1" noChangeAspect="1" noMove="1" noResize="1" noEditPoints="1" noAdjustHandles="1" noChangeArrowheads="1" noChangeShapeType="1" noTextEdit="1"/>
              </p:cNvSpPr>
              <p:nvPr/>
            </p:nvSpPr>
            <p:spPr>
              <a:xfrm>
                <a:off x="394662" y="3962471"/>
                <a:ext cx="1480598" cy="7936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492826" y="3937934"/>
                <a:ext cx="1480598" cy="7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charset="0"/>
                        </a:rPr>
                        <m:t>𝑨</m:t>
                      </m:r>
                      <m:r>
                        <a:rPr lang="mr-IN" sz="1400" i="1" smtClean="0">
                          <a:latin typeface="Cambria Math" charset="0"/>
                        </a:rPr>
                        <m:t>=</m:t>
                      </m:r>
                      <m:d>
                        <m:dPr>
                          <m:begChr m:val="["/>
                          <m:endChr m:val="]"/>
                          <m:ctrlPr>
                            <a:rPr lang="mr-IN" sz="1400" i="1" smtClean="0">
                              <a:latin typeface="Cambria Math" panose="02040503050406030204" pitchFamily="18" charset="0"/>
                            </a:rPr>
                          </m:ctrlPr>
                        </m:dPr>
                        <m:e>
                          <m:m>
                            <m:mPr>
                              <m:mcs>
                                <m:mc>
                                  <m:mcPr>
                                    <m:count m:val="4"/>
                                    <m:mcJc m:val="center"/>
                                  </m:mcPr>
                                </m:mc>
                              </m:mcs>
                              <m:ctrlPr>
                                <a:rPr lang="mr-IN" altLang="zh-CN" sz="1400" b="0" i="1" smtClean="0">
                                  <a:latin typeface="Cambria Math" panose="02040503050406030204" pitchFamily="18" charset="0"/>
                                </a:rPr>
                              </m:ctrlPr>
                            </m:mPr>
                            <m:mr>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0</m:t>
                                </m:r>
                              </m:e>
                              <m:e>
                                <m:r>
                                  <a:rPr lang="en-US" altLang="zh-CN" sz="1400" b="0" i="1" smtClean="0">
                                    <a:latin typeface="Cambria Math" charset="0"/>
                                  </a:rPr>
                                  <m:t>0</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e>
                                <m:r>
                                  <a:rPr lang="en-US" altLang="zh-CN" sz="1400" b="0" i="1" smtClean="0">
                                    <a:latin typeface="Cambria Math" charset="0"/>
                                  </a:rPr>
                                  <m:t>1</m:t>
                                </m:r>
                              </m:e>
                            </m:mr>
                            <m:mr>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0</m:t>
                                </m:r>
                              </m:e>
                              <m:e>
                                <m:r>
                                  <a:rPr lang="en-US" altLang="zh-CN" sz="1400" b="0" i="1" smtClean="0">
                                    <a:latin typeface="Cambria Math" charset="0"/>
                                  </a:rPr>
                                  <m:t>1</m:t>
                                </m:r>
                              </m:e>
                            </m:mr>
                            <m:mr>
                              <m:e>
                                <m:r>
                                  <a:rPr lang="en-US" altLang="zh-CN" sz="1400" b="0" i="1" smtClean="0">
                                    <a:latin typeface="Cambria Math" charset="0"/>
                                  </a:rPr>
                                  <m:t>1</m:t>
                                </m:r>
                              </m:e>
                              <m:e>
                                <m:r>
                                  <a:rPr lang="en-US" altLang="zh-CN" sz="1400" b="0" i="1" smtClean="0">
                                    <a:latin typeface="Cambria Math" charset="0"/>
                                  </a:rPr>
                                  <m:t>1</m:t>
                                </m:r>
                              </m:e>
                              <m:e>
                                <m:r>
                                  <a:rPr lang="en-US" altLang="zh-CN" sz="1400" b="0" i="1" smtClean="0">
                                    <a:latin typeface="Cambria Math" charset="0"/>
                                  </a:rPr>
                                  <m:t>1</m:t>
                                </m:r>
                              </m:e>
                              <m:e>
                                <m:r>
                                  <a:rPr lang="en-US" altLang="zh-CN" sz="1400" b="0" i="1" smtClean="0">
                                    <a:latin typeface="Cambria Math" charset="0"/>
                                  </a:rPr>
                                  <m:t>1</m:t>
                                </m:r>
                              </m:e>
                            </m:mr>
                          </m:m>
                        </m:e>
                      </m:d>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492826" y="3937934"/>
                <a:ext cx="1480598" cy="793679"/>
              </a:xfrm>
              <a:prstGeom prst="rect">
                <a:avLst/>
              </a:prstGeom>
              <a:blipFill>
                <a:blip r:embed="rId5"/>
                <a:stretch>
                  <a:fillRect/>
                </a:stretch>
              </a:blipFill>
            </p:spPr>
            <p:txBody>
              <a:bodyPr/>
              <a:lstStyle/>
              <a:p>
                <a:r>
                  <a:rPr lang="zh-CN" altLang="en-US">
                    <a:noFill/>
                  </a:rPr>
                  <a:t> </a:t>
                </a:r>
              </a:p>
            </p:txBody>
          </p:sp>
        </mc:Fallback>
      </mc:AlternateContent>
      <p:sp>
        <p:nvSpPr>
          <p:cNvPr id="8" name="Right Arrow 7"/>
          <p:cNvSpPr/>
          <p:nvPr/>
        </p:nvSpPr>
        <p:spPr>
          <a:xfrm>
            <a:off x="1978119" y="4130192"/>
            <a:ext cx="416738" cy="42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9" name="TextBox 8"/>
              <p:cNvSpPr txBox="1"/>
              <p:nvPr/>
            </p:nvSpPr>
            <p:spPr>
              <a:xfrm>
                <a:off x="6137209" y="4047494"/>
                <a:ext cx="2443874" cy="62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latin typeface="Cambria Math" charset="0"/>
                        </a:rPr>
                        <m:t>𝑳</m:t>
                      </m:r>
                      <m:r>
                        <a:rPr lang="en-US" altLang="zh-CN" sz="1100" b="1" i="1" smtClean="0">
                          <a:latin typeface="Cambria Math" charset="0"/>
                        </a:rPr>
                        <m:t>=</m:t>
                      </m:r>
                      <m:sSup>
                        <m:sSupPr>
                          <m:ctrlPr>
                            <a:rPr lang="en-US" altLang="zh-CN" sz="1100" b="1" i="1" smtClean="0">
                              <a:latin typeface="Cambria Math" panose="02040503050406030204" pitchFamily="18" charset="0"/>
                            </a:rPr>
                          </m:ctrlPr>
                        </m:sSupPr>
                        <m:e>
                          <m:r>
                            <a:rPr lang="en-US" altLang="zh-CN" sz="1100" b="1" i="1" smtClean="0">
                              <a:latin typeface="Cambria Math" charset="0"/>
                            </a:rPr>
                            <m:t>𝑴</m:t>
                          </m:r>
                        </m:e>
                        <m:sup>
                          <m:r>
                            <a:rPr lang="en-US" altLang="zh-CN" sz="1100" b="1" i="1" smtClean="0">
                              <a:latin typeface="Cambria Math" charset="0"/>
                            </a:rPr>
                            <m:t>−</m:t>
                          </m:r>
                          <m:r>
                            <a:rPr lang="en-US" altLang="zh-CN" sz="1100" b="1" i="1" smtClean="0">
                              <a:latin typeface="Cambria Math" charset="0"/>
                            </a:rPr>
                            <m:t>𝟏</m:t>
                          </m:r>
                        </m:sup>
                      </m:sSup>
                      <m:r>
                        <a:rPr lang="en-US" altLang="zh-CN" sz="1100" b="1" i="1" smtClean="0">
                          <a:latin typeface="Cambria Math" charset="0"/>
                        </a:rPr>
                        <m:t>𝑨</m:t>
                      </m:r>
                      <m:r>
                        <a:rPr lang="mr-IN" sz="1100" i="1" smtClean="0">
                          <a:latin typeface="Cambria Math" charset="0"/>
                        </a:rPr>
                        <m:t>=</m:t>
                      </m:r>
                      <m:d>
                        <m:dPr>
                          <m:begChr m:val="["/>
                          <m:endChr m:val="]"/>
                          <m:ctrlPr>
                            <a:rPr lang="mr-IN" sz="1100" i="1" smtClean="0">
                              <a:latin typeface="Cambria Math" panose="02040503050406030204" pitchFamily="18" charset="0"/>
                            </a:rPr>
                          </m:ctrlPr>
                        </m:dPr>
                        <m:e>
                          <m:m>
                            <m:mPr>
                              <m:mcs>
                                <m:mc>
                                  <m:mcPr>
                                    <m:count m:val="4"/>
                                    <m:mcJc m:val="center"/>
                                  </m:mcPr>
                                </m:mc>
                              </m:mcs>
                              <m:ctrlPr>
                                <a:rPr lang="mr-IN" altLang="zh-CN" sz="1100" b="0" i="1" smtClean="0">
                                  <a:latin typeface="Cambria Math" panose="02040503050406030204" pitchFamily="18" charset="0"/>
                                </a:rPr>
                              </m:ctrlPr>
                            </m:mPr>
                            <m:mr>
                              <m:e>
                                <m:r>
                                  <a:rPr lang="en-US" altLang="zh-CN" sz="1100" b="0" i="1" smtClean="0">
                                    <a:latin typeface="Cambria Math" charset="0"/>
                                  </a:rPr>
                                  <m:t>0</m:t>
                                </m:r>
                              </m:e>
                              <m:e>
                                <m:r>
                                  <a:rPr lang="en-US" altLang="zh-CN" sz="1100" b="0" i="1" smtClean="0">
                                    <a:latin typeface="Cambria Math" charset="0"/>
                                  </a:rPr>
                                  <m:t>1</m:t>
                                </m:r>
                              </m:e>
                              <m:e>
                                <m:r>
                                  <a:rPr lang="en-US" altLang="zh-CN" sz="1100" b="0" i="1" smtClean="0">
                                    <a:latin typeface="Cambria Math" charset="0"/>
                                  </a:rPr>
                                  <m:t>0</m:t>
                                </m:r>
                              </m:e>
                              <m:e>
                                <m:r>
                                  <a:rPr lang="en-US" altLang="zh-CN" sz="1100" b="0" i="1" smtClean="0">
                                    <a:latin typeface="Cambria Math"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0.5</m:t>
                                </m:r>
                              </m:e>
                              <m:e>
                                <m:r>
                                  <a:rPr lang="en-US" altLang="zh-CN" sz="1100" b="0" i="1" smtClean="0">
                                    <a:latin typeface="Cambria Math" charset="0"/>
                                  </a:rPr>
                                  <m:t>0.5</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1</m:t>
                                </m:r>
                              </m:e>
                            </m:mr>
                            <m:mr>
                              <m:e>
                                <m:r>
                                  <a:rPr lang="en-US" altLang="zh-CN" sz="1100" b="0" i="1" smtClean="0">
                                    <a:latin typeface="Cambria Math" charset="0"/>
                                  </a:rPr>
                                  <m:t>0.25</m:t>
                                </m:r>
                              </m:e>
                              <m:e>
                                <m:r>
                                  <a:rPr lang="en-US" altLang="zh-CN" sz="1100" b="0" i="1" smtClean="0">
                                    <a:latin typeface="Cambria Math" charset="0"/>
                                  </a:rPr>
                                  <m:t>0.25</m:t>
                                </m:r>
                              </m:e>
                              <m:e>
                                <m:r>
                                  <a:rPr lang="en-US" altLang="zh-CN" sz="1100" b="0" i="1" smtClean="0">
                                    <a:latin typeface="Cambria Math" charset="0"/>
                                  </a:rPr>
                                  <m:t>0.25</m:t>
                                </m:r>
                              </m:e>
                              <m:e>
                                <m:r>
                                  <a:rPr lang="en-US" altLang="zh-CN" sz="1100" b="0" i="1" smtClean="0">
                                    <a:latin typeface="Cambria Math" charset="0"/>
                                  </a:rPr>
                                  <m:t>0.25</m:t>
                                </m:r>
                              </m:e>
                            </m:mr>
                          </m:m>
                        </m:e>
                      </m:d>
                    </m:oMath>
                  </m:oMathPara>
                </a14:m>
                <a:endParaRPr lang="en-US" sz="1100" dirty="0"/>
              </a:p>
            </p:txBody>
          </p:sp>
        </mc:Choice>
        <mc:Fallback xmlns="">
          <p:sp>
            <p:nvSpPr>
              <p:cNvPr id="9" name="TextBox 8"/>
              <p:cNvSpPr txBox="1">
                <a:spLocks noRot="1" noChangeAspect="1" noMove="1" noResize="1" noEditPoints="1" noAdjustHandles="1" noChangeArrowheads="1" noChangeShapeType="1" noTextEdit="1"/>
              </p:cNvSpPr>
              <p:nvPr/>
            </p:nvSpPr>
            <p:spPr>
              <a:xfrm>
                <a:off x="6137209" y="4047494"/>
                <a:ext cx="2443874" cy="6236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5">
                <a:extLst>
                  <a:ext uri="{FF2B5EF4-FFF2-40B4-BE49-F238E27FC236}">
                    <a16:creationId xmlns:a16="http://schemas.microsoft.com/office/drawing/2014/main" id="{7AE21890-C654-401A-B7B4-605C984B497A}"/>
                  </a:ext>
                </a:extLst>
              </p:cNvPr>
              <p:cNvSpPr txBox="1"/>
              <p:nvPr/>
            </p:nvSpPr>
            <p:spPr>
              <a:xfrm>
                <a:off x="4224317" y="4029976"/>
                <a:ext cx="1482842" cy="623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b="1" i="1">
                          <a:latin typeface="Cambria Math" panose="02040503050406030204" pitchFamily="18" charset="0"/>
                        </a:rPr>
                        <m:t>注意</m:t>
                      </m:r>
                      <m:r>
                        <a:rPr lang="en-US" altLang="zh-CN" sz="1100" b="1" i="1" smtClean="0">
                          <a:latin typeface="Cambria Math" panose="02040503050406030204" pitchFamily="18" charset="0"/>
                        </a:rPr>
                        <m:t>𝑴</m:t>
                      </m:r>
                      <m:r>
                        <a:rPr lang="mr-IN" sz="1100" i="1" smtClean="0">
                          <a:latin typeface="Cambria Math" charset="0"/>
                        </a:rPr>
                        <m:t>=</m:t>
                      </m:r>
                      <m:d>
                        <m:dPr>
                          <m:begChr m:val="["/>
                          <m:endChr m:val="]"/>
                          <m:ctrlPr>
                            <a:rPr lang="mr-IN" sz="1100" i="1" smtClean="0">
                              <a:latin typeface="Cambria Math" panose="02040503050406030204" pitchFamily="18" charset="0"/>
                            </a:rPr>
                          </m:ctrlPr>
                        </m:dPr>
                        <m:e>
                          <m:m>
                            <m:mPr>
                              <m:mcs>
                                <m:mc>
                                  <m:mcPr>
                                    <m:count m:val="4"/>
                                    <m:mcJc m:val="center"/>
                                  </m:mcPr>
                                </m:mc>
                              </m:mcs>
                              <m:ctrlPr>
                                <a:rPr lang="mr-IN" altLang="zh-CN" sz="1100" b="0" i="1" smtClean="0">
                                  <a:latin typeface="Cambria Math" panose="02040503050406030204" pitchFamily="18" charset="0"/>
                                </a:rPr>
                              </m:ctrlPr>
                            </m:mPr>
                            <m:mr>
                              <m:e>
                                <m:r>
                                  <a:rPr lang="en-US" altLang="zh-CN" sz="1100" b="0" i="1" smtClean="0">
                                    <a:latin typeface="Cambria Math" panose="02040503050406030204" pitchFamily="18" charset="0"/>
                                  </a:rPr>
                                  <m:t>1</m:t>
                                </m:r>
                              </m:e>
                              <m:e>
                                <m:r>
                                  <a:rPr lang="en-US" altLang="zh-CN" sz="1100" b="0" i="1" smtClean="0">
                                    <a:latin typeface="Cambria Math" panose="02040503050406030204" pitchFamily="18" charset="0"/>
                                  </a:rPr>
                                  <m:t>0</m:t>
                                </m:r>
                              </m:e>
                              <m:e>
                                <m:r>
                                  <a:rPr lang="en-US" altLang="zh-CN" sz="1100" b="0" i="1" smtClean="0">
                                    <a:latin typeface="Cambria Math" charset="0"/>
                                  </a:rPr>
                                  <m:t>0</m:t>
                                </m:r>
                              </m:e>
                              <m:e>
                                <m:r>
                                  <a:rPr lang="en-US" altLang="zh-CN" sz="1100" b="0" i="1" smtClean="0">
                                    <a:latin typeface="Cambria Math" charset="0"/>
                                  </a:rPr>
                                  <m:t>0</m:t>
                                </m:r>
                              </m:e>
                            </m:mr>
                            <m:mr>
                              <m:e>
                                <m:r>
                                  <a:rPr lang="en-US" altLang="zh-CN" sz="1100" b="0" i="1" smtClean="0">
                                    <a:latin typeface="Cambria Math" charset="0"/>
                                  </a:rPr>
                                  <m:t>0</m:t>
                                </m:r>
                              </m:e>
                              <m:e>
                                <m:r>
                                  <a:rPr lang="en-US" altLang="zh-CN" sz="1100" b="0" i="1" smtClean="0">
                                    <a:latin typeface="Cambria Math" panose="02040503050406030204" pitchFamily="18" charset="0"/>
                                  </a:rPr>
                                  <m:t>2</m:t>
                                </m:r>
                              </m:e>
                              <m:e>
                                <m:r>
                                  <a:rPr lang="en-US" altLang="zh-CN" sz="1100" b="0" i="1" smtClean="0">
                                    <a:latin typeface="Cambria Math" panose="02040503050406030204" pitchFamily="18" charset="0"/>
                                  </a:rPr>
                                  <m:t>0</m:t>
                                </m:r>
                              </m:e>
                              <m:e>
                                <m:r>
                                  <a:rPr lang="en-US" altLang="zh-CN" sz="1100" b="0" i="1" smtClean="0">
                                    <a:latin typeface="Cambria Math" panose="02040503050406030204" pitchFamily="18"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panose="02040503050406030204" pitchFamily="18" charset="0"/>
                                  </a:rPr>
                                  <m:t>1</m:t>
                                </m:r>
                              </m:e>
                              <m:e>
                                <m:r>
                                  <a:rPr lang="en-US" altLang="zh-CN" sz="1100" b="0" i="1" smtClean="0">
                                    <a:latin typeface="Cambria Math" panose="02040503050406030204" pitchFamily="18" charset="0"/>
                                  </a:rPr>
                                  <m:t>0</m:t>
                                </m:r>
                              </m:e>
                            </m:mr>
                            <m:mr>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charset="0"/>
                                  </a:rPr>
                                  <m:t>0</m:t>
                                </m:r>
                              </m:e>
                              <m:e>
                                <m:r>
                                  <a:rPr lang="en-US" altLang="zh-CN" sz="1100" b="0" i="1" smtClean="0">
                                    <a:latin typeface="Cambria Math" panose="02040503050406030204" pitchFamily="18" charset="0"/>
                                  </a:rPr>
                                  <m:t>4</m:t>
                                </m:r>
                              </m:e>
                            </m:mr>
                          </m:m>
                        </m:e>
                      </m:d>
                    </m:oMath>
                  </m:oMathPara>
                </a14:m>
                <a:endParaRPr lang="en-US" sz="1100" dirty="0"/>
              </a:p>
            </p:txBody>
          </p:sp>
        </mc:Choice>
        <mc:Fallback xmlns="">
          <p:sp>
            <p:nvSpPr>
              <p:cNvPr id="10" name="TextBox 5">
                <a:extLst>
                  <a:ext uri="{FF2B5EF4-FFF2-40B4-BE49-F238E27FC236}">
                    <a16:creationId xmlns:a16="http://schemas.microsoft.com/office/drawing/2014/main" id="{7AE21890-C654-401A-B7B4-605C984B497A}"/>
                  </a:ext>
                </a:extLst>
              </p:cNvPr>
              <p:cNvSpPr txBox="1">
                <a:spLocks noRot="1" noChangeAspect="1" noMove="1" noResize="1" noEditPoints="1" noAdjustHandles="1" noChangeArrowheads="1" noChangeShapeType="1" noTextEdit="1"/>
              </p:cNvSpPr>
              <p:nvPr/>
            </p:nvSpPr>
            <p:spPr>
              <a:xfrm>
                <a:off x="4224317" y="4029976"/>
                <a:ext cx="1482842" cy="623632"/>
              </a:xfrm>
              <a:prstGeom prst="rect">
                <a:avLst/>
              </a:prstGeom>
              <a:blipFill>
                <a:blip r:embed="rId7"/>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1937C0E5-662D-4CE5-94D4-DAAC165C04F1}"/>
              </a:ext>
            </a:extLst>
          </p:cNvPr>
          <p:cNvSpPr/>
          <p:nvPr/>
        </p:nvSpPr>
        <p:spPr>
          <a:xfrm>
            <a:off x="5481833" y="1802075"/>
            <a:ext cx="877163" cy="369332"/>
          </a:xfrm>
          <a:prstGeom prst="rect">
            <a:avLst/>
          </a:prstGeom>
        </p:spPr>
        <p:txBody>
          <a:bodyPr wrap="none">
            <a:spAutoFit/>
          </a:bodyPr>
          <a:lstStyle/>
          <a:p>
            <a:r>
              <a:rPr lang="zh-CN" altLang="en-US" dirty="0">
                <a:solidFill>
                  <a:srgbClr val="C00000"/>
                </a:solidFill>
              </a:rPr>
              <a:t>第一步</a:t>
            </a:r>
            <a:endParaRPr lang="zh-CN" altLang="en-US" dirty="0"/>
          </a:p>
        </p:txBody>
      </p:sp>
      <p:cxnSp>
        <p:nvCxnSpPr>
          <p:cNvPr id="12" name="直接连接符 11">
            <a:extLst>
              <a:ext uri="{FF2B5EF4-FFF2-40B4-BE49-F238E27FC236}">
                <a16:creationId xmlns:a16="http://schemas.microsoft.com/office/drawing/2014/main" id="{5E388735-0327-4652-A249-97FBC18AF9AE}"/>
              </a:ext>
            </a:extLst>
          </p:cNvPr>
          <p:cNvCxnSpPr/>
          <p:nvPr/>
        </p:nvCxnSpPr>
        <p:spPr>
          <a:xfrm flipH="1" flipV="1">
            <a:off x="6171854" y="1250454"/>
            <a:ext cx="301336" cy="852055"/>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7B300ED-B3B3-4E30-A6DA-5554AB266DB9}"/>
              </a:ext>
            </a:extLst>
          </p:cNvPr>
          <p:cNvCxnSpPr/>
          <p:nvPr/>
        </p:nvCxnSpPr>
        <p:spPr>
          <a:xfrm flipV="1">
            <a:off x="6572163" y="1403683"/>
            <a:ext cx="853527" cy="809662"/>
          </a:xfrm>
          <a:prstGeom prst="straightConnector1">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0CE43A-880B-4112-983F-460EDB90D010}"/>
              </a:ext>
            </a:extLst>
          </p:cNvPr>
          <p:cNvCxnSpPr/>
          <p:nvPr/>
        </p:nvCxnSpPr>
        <p:spPr>
          <a:xfrm>
            <a:off x="6501460" y="2335096"/>
            <a:ext cx="681775" cy="441521"/>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任意多边形: 形状 19">
            <a:extLst>
              <a:ext uri="{FF2B5EF4-FFF2-40B4-BE49-F238E27FC236}">
                <a16:creationId xmlns:a16="http://schemas.microsoft.com/office/drawing/2014/main" id="{7DF8562B-BD55-4773-94B8-06BFC95F4EF0}"/>
              </a:ext>
            </a:extLst>
          </p:cNvPr>
          <p:cNvSpPr/>
          <p:nvPr/>
        </p:nvSpPr>
        <p:spPr>
          <a:xfrm>
            <a:off x="5815083" y="2247256"/>
            <a:ext cx="644252" cy="549635"/>
          </a:xfrm>
          <a:custGeom>
            <a:avLst/>
            <a:gdLst>
              <a:gd name="connsiteX0" fmla="*/ 644252 w 644252"/>
              <a:gd name="connsiteY0" fmla="*/ 212007 h 549635"/>
              <a:gd name="connsiteX1" fmla="*/ 484925 w 644252"/>
              <a:gd name="connsiteY1" fmla="*/ 547980 h 549635"/>
              <a:gd name="connsiteX2" fmla="*/ 16 w 644252"/>
              <a:gd name="connsiteY2" fmla="*/ 87316 h 549635"/>
              <a:gd name="connsiteX3" fmla="*/ 471071 w 644252"/>
              <a:gd name="connsiteY3" fmla="*/ 725 h 549635"/>
            </a:gdLst>
            <a:ahLst/>
            <a:cxnLst>
              <a:cxn ang="0">
                <a:pos x="connsiteX0" y="connsiteY0"/>
              </a:cxn>
              <a:cxn ang="0">
                <a:pos x="connsiteX1" y="connsiteY1"/>
              </a:cxn>
              <a:cxn ang="0">
                <a:pos x="connsiteX2" y="connsiteY2"/>
              </a:cxn>
              <a:cxn ang="0">
                <a:pos x="connsiteX3" y="connsiteY3"/>
              </a:cxn>
            </a:cxnLst>
            <a:rect l="l" t="t" r="r" b="b"/>
            <a:pathLst>
              <a:path w="644252" h="549635">
                <a:moveTo>
                  <a:pt x="644252" y="212007"/>
                </a:moveTo>
                <a:cubicBezTo>
                  <a:pt x="618275" y="390384"/>
                  <a:pt x="592298" y="568762"/>
                  <a:pt x="484925" y="547980"/>
                </a:cubicBezTo>
                <a:cubicBezTo>
                  <a:pt x="377552" y="527198"/>
                  <a:pt x="2325" y="178525"/>
                  <a:pt x="16" y="87316"/>
                </a:cubicBezTo>
                <a:cubicBezTo>
                  <a:pt x="-2293" y="-3893"/>
                  <a:pt x="234389" y="-1584"/>
                  <a:pt x="471071" y="725"/>
                </a:cubicBezTo>
              </a:path>
            </a:pathLst>
          </a:cu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7712A2CB-9E39-4E12-B3FC-E0DB3F8E47F9}"/>
              </a:ext>
            </a:extLst>
          </p:cNvPr>
          <p:cNvSpPr/>
          <p:nvPr/>
        </p:nvSpPr>
        <p:spPr>
          <a:xfrm>
            <a:off x="703943" y="4553392"/>
            <a:ext cx="1313543" cy="251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3AE098F0-AE3D-4F84-B751-FB78FA8C5665}"/>
              </a:ext>
            </a:extLst>
          </p:cNvPr>
          <p:cNvSpPr/>
          <p:nvPr/>
        </p:nvSpPr>
        <p:spPr>
          <a:xfrm>
            <a:off x="2718065" y="4567441"/>
            <a:ext cx="1313543" cy="251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6EFC80B5-E02A-4282-9D65-3D71C8E1F7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61660" y="770573"/>
            <a:ext cx="2311717" cy="2578088"/>
          </a:xfrm>
          <a:prstGeom prst="rect">
            <a:avLst/>
          </a:prstGeom>
        </p:spPr>
      </p:pic>
    </p:spTree>
    <p:extLst>
      <p:ext uri="{BB962C8B-B14F-4D97-AF65-F5344CB8AC3E}">
        <p14:creationId xmlns:p14="http://schemas.microsoft.com/office/powerpoint/2010/main" val="347225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练习</a:t>
                </a:r>
                <a:endParaRPr kumimoji="1" lang="en-US" altLang="zh-CN" dirty="0"/>
              </a:p>
              <a:p>
                <a:r>
                  <a:rPr lang="zh-CN" altLang="en-US" dirty="0"/>
                  <a:t>请计算以下图的</a:t>
                </a:r>
                <a:r>
                  <a:rPr lang="en-US" altLang="zh-CN" dirty="0"/>
                  <a:t>PageRank</a:t>
                </a:r>
                <a:r>
                  <a:rPr lang="zh-CN" altLang="en-US" dirty="0"/>
                  <a:t>值</a:t>
                </a:r>
                <a:endParaRPr lang="en-US" altLang="zh-CN" dirty="0"/>
              </a:p>
              <a:p>
                <a:pPr lvl="1"/>
                <a:r>
                  <a:rPr lang="zh-CN" altLang="en-US" dirty="0"/>
                  <a:t>请写出邻接矩阵，设</a:t>
                </a:r>
                <a14:m>
                  <m:oMath xmlns:m="http://schemas.openxmlformats.org/officeDocument/2006/math">
                    <m:r>
                      <a:rPr lang="en-US" altLang="zh-CN" i="1">
                        <a:latin typeface="Cambria Math" charset="0"/>
                      </a:rPr>
                      <m:t>𝛼</m:t>
                    </m:r>
                    <m:r>
                      <a:rPr lang="en-US" altLang="zh-CN" i="1">
                        <a:latin typeface="Cambria Math" charset="0"/>
                      </a:rPr>
                      <m:t>=0.8</m:t>
                    </m:r>
                  </m:oMath>
                </a14:m>
                <a:endParaRPr lang="en-US" altLang="zh-CN" dirty="0"/>
              </a:p>
              <a:p>
                <a:pPr lvl="1"/>
                <a:r>
                  <a:rPr lang="zh-CN" altLang="en-US" dirty="0"/>
                  <a:t>假设初值为</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a14:m>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5661660" y="770573"/>
            <a:ext cx="2311717" cy="2578088"/>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115807" y="2729775"/>
                <a:ext cx="3958879" cy="2351669"/>
              </a:xfrm>
              <a:prstGeom prst="rect">
                <a:avLst/>
              </a:prstGeom>
              <a:solidFill>
                <a:schemeClr val="accent3">
                  <a:lumMod val="20000"/>
                  <a:lumOff val="80000"/>
                </a:schemeClr>
              </a:solidFill>
              <a:ln>
                <a:solidFill>
                  <a:srgbClr val="C00000"/>
                </a:solidFill>
              </a:ln>
            </p:spPr>
            <p:txBody>
              <a:bodyPr wrap="square">
                <a:spAutoFit/>
              </a:bodyPr>
              <a:lstStyle/>
              <a:p>
                <a14:m>
                  <m:oMath xmlns:m="http://schemas.openxmlformats.org/officeDocument/2006/math">
                    <m:sSup>
                      <m:sSupPr>
                        <m:ctrlPr>
                          <a:rPr lang="en-US" altLang="zh-CN" sz="1200" i="1" dirty="0" smtClean="0">
                            <a:latin typeface="Cambria Math" panose="02040503050406030204" pitchFamily="18" charset="0"/>
                          </a:rPr>
                        </m:ctrlPr>
                      </m:sSupPr>
                      <m:e>
                        <m:r>
                          <a:rPr lang="en-US" altLang="zh-CN" sz="1200" b="0" i="1" dirty="0" smtClean="0">
                            <a:latin typeface="Cambria Math" panose="02040503050406030204" pitchFamily="18" charset="0"/>
                          </a:rPr>
                          <m:t>𝐿</m:t>
                        </m:r>
                        <m:r>
                          <a:rPr lang="en-US" altLang="zh-CN" sz="1200" b="0" i="1" dirty="0" smtClean="0">
                            <a:latin typeface="Cambria Math" panose="02040503050406030204" pitchFamily="18" charset="0"/>
                          </a:rPr>
                          <m:t>=</m:t>
                        </m:r>
                        <m:r>
                          <a:rPr lang="en-US" altLang="zh-CN" sz="1200" i="1" dirty="0">
                            <a:latin typeface="Cambria Math" panose="02040503050406030204" pitchFamily="18" charset="0"/>
                          </a:rPr>
                          <m:t>𝑀</m:t>
                        </m:r>
                      </m:e>
                      <m:sup>
                        <m:r>
                          <a:rPr lang="en-US" altLang="zh-CN" sz="1200" i="1" dirty="0">
                            <a:latin typeface="Cambria Math" panose="02040503050406030204" pitchFamily="18" charset="0"/>
                          </a:rPr>
                          <m:t>−1</m:t>
                        </m:r>
                      </m:sup>
                    </m:sSup>
                    <m:r>
                      <a:rPr lang="en-US" altLang="zh-CN" sz="1200" i="1" dirty="0">
                        <a:latin typeface="Cambria Math" charset="0"/>
                      </a:rPr>
                      <m:t>𝐴</m:t>
                    </m:r>
                    <m:r>
                      <a:rPr lang="en-US" altLang="zh-CN" sz="1200" i="1" dirty="0">
                        <a:latin typeface="Cambria Math" panose="02040503050406030204" pitchFamily="18" charset="0"/>
                      </a:rPr>
                      <m:t>=</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f>
                                <m:fPr>
                                  <m:ctrlPr>
                                    <a:rPr lang="en-US" altLang="zh-CN" sz="1200" i="1" dirty="0" smtClean="0">
                                      <a:latin typeface="Cambria Math" panose="02040503050406030204" pitchFamily="18" charset="0"/>
                                    </a:rPr>
                                  </m:ctrlPr>
                                </m:fPr>
                                <m:num>
                                  <m:r>
                                    <a:rPr lang="en-US" altLang="zh-CN" sz="1200" b="0" i="1" dirty="0" smtClean="0">
                                      <a:latin typeface="Cambria Math" panose="02040503050406030204" pitchFamily="18" charset="0"/>
                                    </a:rPr>
                                    <m:t>1</m:t>
                                  </m:r>
                                </m:num>
                                <m:den>
                                  <m:r>
                                    <a:rPr lang="en-US" altLang="zh-CN" sz="1200" b="0" i="1" dirty="0" smtClean="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oMath>
                </a14:m>
                <a:endParaRPr lang="en-US" altLang="zh-CN" sz="1200" dirty="0"/>
              </a:p>
              <a:p>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m:t>
                      </m:r>
                      <m:r>
                        <a:rPr lang="en-US" altLang="zh-CN" sz="1200" b="0" i="1" dirty="0" smtClean="0">
                          <a:latin typeface="Cambria Math" panose="02040503050406030204" pitchFamily="18" charset="0"/>
                        </a:rPr>
                        <m:t>𝑝</m:t>
                      </m:r>
                      <m:r>
                        <a:rPr lang="en-US" altLang="zh-CN" sz="1200" b="0" i="1" dirty="0" smtClean="0">
                          <a:latin typeface="Cambria Math" panose="02040503050406030204" pitchFamily="18" charset="0"/>
                        </a:rPr>
                        <m:t>(0.80</m:t>
                      </m:r>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m:rPr>
                                    <m:brk m:alnAt="7"/>
                                  </m:rP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2</m:t>
                                    </m:r>
                                  </m:den>
                                </m:f>
                              </m:e>
                            </m:mr>
                            <m:mr>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0</m:t>
                                </m:r>
                              </m:e>
                              <m:e>
                                <m:r>
                                  <a:rPr lang="en-US" altLang="zh-CN" sz="1200" i="1" dirty="0">
                                    <a:latin typeface="Cambria Math" panose="02040503050406030204" pitchFamily="18" charset="0"/>
                                  </a:rPr>
                                  <m:t>1</m:t>
                                </m:r>
                              </m:e>
                            </m:mr>
                            <m:mr>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e>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1</m:t>
                                    </m:r>
                                  </m:num>
                                  <m:den>
                                    <m:r>
                                      <a:rPr lang="en-US" altLang="zh-CN" sz="1200" i="1" dirty="0">
                                        <a:latin typeface="Cambria Math" panose="02040503050406030204" pitchFamily="18" charset="0"/>
                                      </a:rPr>
                                      <m:t>4</m:t>
                                    </m:r>
                                  </m:den>
                                </m:f>
                              </m:e>
                            </m:mr>
                          </m:m>
                        </m:e>
                      </m:d>
                      <m:r>
                        <a:rPr lang="en-US" altLang="zh-CN" sz="1200" i="1" dirty="0">
                          <a:latin typeface="Cambria Math" panose="02040503050406030204" pitchFamily="18" charset="0"/>
                        </a:rPr>
                        <m:t>+</m:t>
                      </m:r>
                      <m:f>
                        <m:fPr>
                          <m:ctrlPr>
                            <a:rPr lang="en-US" altLang="zh-CN" sz="1200" i="1" dirty="0">
                              <a:latin typeface="Cambria Math" panose="02040503050406030204" pitchFamily="18" charset="0"/>
                            </a:rPr>
                          </m:ctrlPr>
                        </m:fPr>
                        <m:num>
                          <m:r>
                            <a:rPr lang="en-US" altLang="zh-CN" sz="1200" i="1" dirty="0">
                              <a:latin typeface="Cambria Math" panose="02040503050406030204" pitchFamily="18" charset="0"/>
                            </a:rPr>
                            <m:t>0.</m:t>
                          </m:r>
                          <m:r>
                            <a:rPr lang="en-US" altLang="zh-CN" sz="1200" b="0" i="1" dirty="0" smtClean="0">
                              <a:latin typeface="Cambria Math" panose="02040503050406030204" pitchFamily="18" charset="0"/>
                            </a:rPr>
                            <m:t>20</m:t>
                          </m:r>
                        </m:num>
                        <m:den>
                          <m:r>
                            <a:rPr lang="en-US" altLang="zh-CN" sz="1200" i="1" dirty="0">
                              <a:latin typeface="Cambria Math" panose="02040503050406030204" pitchFamily="18" charset="0"/>
                            </a:rPr>
                            <m:t>4</m:t>
                          </m:r>
                        </m:den>
                      </m:f>
                      <m:d>
                        <m:dPr>
                          <m:begChr m:val="["/>
                          <m:endChr m:val="]"/>
                          <m:ctrlPr>
                            <a:rPr lang="en-US" altLang="zh-CN" sz="1200" i="1" dirty="0">
                              <a:latin typeface="Cambria Math" panose="02040503050406030204" pitchFamily="18" charset="0"/>
                            </a:rPr>
                          </m:ctrlPr>
                        </m:dPr>
                        <m:e>
                          <m:m>
                            <m:mPr>
                              <m:mcs>
                                <m:mc>
                                  <m:mcPr>
                                    <m:count m:val="4"/>
                                    <m:mcJc m:val="center"/>
                                  </m:mcPr>
                                </m:mc>
                              </m:mcs>
                              <m:ctrlPr>
                                <a:rPr lang="en-US" altLang="zh-CN" sz="1200" i="1" dirty="0">
                                  <a:latin typeface="Cambria Math" panose="02040503050406030204" pitchFamily="18" charset="0"/>
                                </a:rPr>
                              </m:ctrlPr>
                            </m:mP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mr>
                            <m:mr>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a:latin typeface="Cambria Math" panose="02040503050406030204" pitchFamily="18" charset="0"/>
                                  </a:rPr>
                                  <m:t>1</m:t>
                                </m:r>
                              </m:e>
                              <m:e>
                                <m:r>
                                  <a:rPr lang="en-US" altLang="zh-CN" sz="1200" i="1" dirty="0" smtClean="0">
                                    <a:latin typeface="Cambria Math" panose="02040503050406030204" pitchFamily="18" charset="0"/>
                                  </a:rPr>
                                  <m:t>1</m:t>
                                </m:r>
                              </m:e>
                            </m:mr>
                          </m:m>
                        </m:e>
                      </m:d>
                      <m:r>
                        <a:rPr lang="en-US" altLang="zh-CN" sz="1200" b="0" i="0" dirty="0" smtClean="0">
                          <a:latin typeface="Cambria Math" panose="02040503050406030204" pitchFamily="18" charset="0"/>
                        </a:rPr>
                        <m:t>)</m:t>
                      </m:r>
                    </m:oMath>
                  </m:oMathPara>
                </a14:m>
                <a:endParaRPr lang="en-US" altLang="zh-CN" sz="1200" dirty="0"/>
              </a:p>
              <a:p>
                <a:endParaRPr lang="en-US" altLang="zh-CN" sz="1200" dirty="0"/>
              </a:p>
              <a:p>
                <a14:m>
                  <m:oMath xmlns:m="http://schemas.openxmlformats.org/officeDocument/2006/math">
                    <m:sSup>
                      <m:sSupPr>
                        <m:ctrlPr>
                          <a:rPr lang="en-US" altLang="zh-CN" sz="1200" i="1" dirty="0">
                            <a:latin typeface="Cambria Math" panose="02040503050406030204" pitchFamily="18" charset="0"/>
                          </a:rPr>
                        </m:ctrlPr>
                      </m:sSupPr>
                      <m:e>
                        <m:r>
                          <a:rPr lang="en-US" altLang="zh-CN" sz="1200" i="1" dirty="0">
                            <a:latin typeface="Cambria Math" charset="0"/>
                          </a:rPr>
                          <m:t>𝑝</m:t>
                        </m:r>
                      </m:e>
                      <m:sup>
                        <m:r>
                          <a:rPr lang="en-US" altLang="zh-CN" sz="1200" i="1" dirty="0">
                            <a:latin typeface="Cambria Math" charset="0"/>
                          </a:rPr>
                          <m:t>(0)</m:t>
                        </m:r>
                      </m:sup>
                    </m:sSup>
                    <m:r>
                      <a:rPr lang="en-US" altLang="zh-CN" sz="1200" i="1" dirty="0">
                        <a:latin typeface="Cambria Math" charset="0"/>
                      </a:rPr>
                      <m:t>=(1,0,0,0)</m:t>
                    </m:r>
                  </m:oMath>
                </a14:m>
                <a:r>
                  <a:rPr lang="zh-CN" altLang="en-US" sz="1200" dirty="0"/>
                  <a:t>代入即可</a:t>
                </a:r>
              </a:p>
            </p:txBody>
          </p:sp>
        </mc:Choice>
        <mc:Fallback xmlns="">
          <p:sp>
            <p:nvSpPr>
              <p:cNvPr id="7" name="矩形 6"/>
              <p:cNvSpPr>
                <a:spLocks noRot="1" noChangeAspect="1" noMove="1" noResize="1" noEditPoints="1" noAdjustHandles="1" noChangeArrowheads="1" noChangeShapeType="1" noTextEdit="1"/>
              </p:cNvSpPr>
              <p:nvPr/>
            </p:nvSpPr>
            <p:spPr>
              <a:xfrm>
                <a:off x="115807" y="2729775"/>
                <a:ext cx="3958879" cy="2351669"/>
              </a:xfrm>
              <a:prstGeom prst="rect">
                <a:avLst/>
              </a:prstGeom>
              <a:blipFill>
                <a:blip r:embed="rId4"/>
                <a:stretch>
                  <a:fillRect b="-515"/>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9951A0DD-18AB-4071-A056-C77E7A4E0312}"/>
                  </a:ext>
                </a:extLst>
              </p:cNvPr>
              <p:cNvSpPr txBox="1"/>
              <p:nvPr/>
            </p:nvSpPr>
            <p:spPr>
              <a:xfrm>
                <a:off x="448347" y="1839250"/>
                <a:ext cx="1269963" cy="680379"/>
              </a:xfrm>
              <a:prstGeom prst="rect">
                <a:avLst/>
              </a:prstGeom>
              <a:solidFill>
                <a:schemeClr val="accent3">
                  <a:lumMod val="20000"/>
                  <a:lumOff val="80000"/>
                </a:schemeClr>
              </a:solidFill>
              <a:ln>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latin typeface="Cambria Math" charset="0"/>
                        </a:rPr>
                        <m:t>𝑨</m:t>
                      </m:r>
                      <m:r>
                        <a:rPr lang="mr-IN" sz="1200" i="1" smtClean="0">
                          <a:latin typeface="Cambria Math" charset="0"/>
                        </a:rPr>
                        <m:t>=</m:t>
                      </m:r>
                      <m:d>
                        <m:dPr>
                          <m:begChr m:val="["/>
                          <m:endChr m:val="]"/>
                          <m:ctrlPr>
                            <a:rPr lang="mr-IN" sz="1200" i="1" smtClean="0">
                              <a:latin typeface="Cambria Math" panose="02040503050406030204" pitchFamily="18" charset="0"/>
                            </a:rPr>
                          </m:ctrlPr>
                        </m:dPr>
                        <m:e>
                          <m:m>
                            <m:mPr>
                              <m:mcs>
                                <m:mc>
                                  <m:mcPr>
                                    <m:count m:val="4"/>
                                    <m:mcJc m:val="center"/>
                                  </m:mcPr>
                                </m:mc>
                              </m:mcs>
                              <m:ctrlPr>
                                <a:rPr lang="mr-IN" altLang="zh-CN" sz="1200" b="0" i="1" smtClean="0">
                                  <a:latin typeface="Cambria Math" panose="02040503050406030204" pitchFamily="18" charset="0"/>
                                </a:rPr>
                              </m:ctrlPr>
                            </m:mPr>
                            <m:mr>
                              <m:e>
                                <m:r>
                                  <a:rPr lang="en-US" altLang="zh-CN" sz="1200" b="0" i="1" smtClean="0">
                                    <a:latin typeface="Cambria Math" charset="0"/>
                                  </a:rPr>
                                  <m:t>0</m:t>
                                </m:r>
                              </m:e>
                              <m:e>
                                <m:r>
                                  <a:rPr lang="en-US" altLang="zh-CN" sz="1200" b="0" i="1" smtClean="0">
                                    <a:latin typeface="Cambria Math" charset="0"/>
                                  </a:rPr>
                                  <m:t>1</m:t>
                                </m:r>
                              </m:e>
                              <m:e>
                                <m:r>
                                  <a:rPr lang="en-US" altLang="zh-CN" sz="1200" b="0" i="1" smtClean="0">
                                    <a:latin typeface="Cambria Math" charset="0"/>
                                  </a:rPr>
                                  <m:t>0</m:t>
                                </m:r>
                              </m:e>
                              <m:e>
                                <m:r>
                                  <a:rPr lang="en-US" altLang="zh-CN" sz="1200" b="0" i="1" smtClean="0">
                                    <a:latin typeface="Cambria Math" charset="0"/>
                                  </a:rPr>
                                  <m:t>0</m:t>
                                </m:r>
                              </m:e>
                            </m:mr>
                            <m:mr>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1</m:t>
                                </m:r>
                              </m:e>
                              <m:e>
                                <m:r>
                                  <a:rPr lang="en-US" altLang="zh-CN" sz="1200" b="0" i="1" smtClean="0">
                                    <a:latin typeface="Cambria Math" charset="0"/>
                                  </a:rPr>
                                  <m:t>1</m:t>
                                </m:r>
                              </m:e>
                            </m:mr>
                            <m:mr>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0</m:t>
                                </m:r>
                              </m:e>
                              <m:e>
                                <m:r>
                                  <a:rPr lang="en-US" altLang="zh-CN" sz="1200" b="0" i="1" smtClean="0">
                                    <a:latin typeface="Cambria Math" charset="0"/>
                                  </a:rPr>
                                  <m:t>1</m:t>
                                </m:r>
                              </m:e>
                            </m:mr>
                            <m:mr>
                              <m:e>
                                <m:r>
                                  <a:rPr lang="en-US" altLang="zh-CN" sz="1200" i="1">
                                    <a:latin typeface="Cambria Math" panose="02040503050406030204" pitchFamily="18" charset="0"/>
                                  </a:rPr>
                                  <m:t>1</m:t>
                                </m:r>
                              </m:e>
                              <m:e>
                                <m:r>
                                  <a:rPr lang="en-US" altLang="zh-CN" sz="1200" i="1">
                                    <a:latin typeface="Cambria Math" panose="02040503050406030204" pitchFamily="18" charset="0"/>
                                  </a:rPr>
                                  <m:t>1</m:t>
                                </m:r>
                              </m:e>
                              <m:e>
                                <m:r>
                                  <a:rPr lang="en-US" altLang="zh-CN" sz="1200" i="1">
                                    <a:latin typeface="Cambria Math" panose="02040503050406030204" pitchFamily="18" charset="0"/>
                                  </a:rPr>
                                  <m:t>1</m:t>
                                </m:r>
                              </m:e>
                              <m:e>
                                <m:r>
                                  <a:rPr lang="en-US" altLang="zh-CN" sz="1200" i="1">
                                    <a:latin typeface="Cambria Math" panose="02040503050406030204" pitchFamily="18" charset="0"/>
                                  </a:rPr>
                                  <m:t>1</m:t>
                                </m:r>
                              </m:e>
                            </m:mr>
                          </m:m>
                        </m:e>
                      </m:d>
                    </m:oMath>
                  </m:oMathPara>
                </a14:m>
                <a:endParaRPr lang="en-US" sz="1200" dirty="0"/>
              </a:p>
            </p:txBody>
          </p:sp>
        </mc:Choice>
        <mc:Fallback xmlns="">
          <p:sp>
            <p:nvSpPr>
              <p:cNvPr id="8" name="TextBox 5">
                <a:extLst>
                  <a:ext uri="{FF2B5EF4-FFF2-40B4-BE49-F238E27FC236}">
                    <a16:creationId xmlns:a16="http://schemas.microsoft.com/office/drawing/2014/main" id="{9951A0DD-18AB-4071-A056-C77E7A4E0312}"/>
                  </a:ext>
                </a:extLst>
              </p:cNvPr>
              <p:cNvSpPr txBox="1">
                <a:spLocks noRot="1" noChangeAspect="1" noMove="1" noResize="1" noEditPoints="1" noAdjustHandles="1" noChangeArrowheads="1" noChangeShapeType="1" noTextEdit="1"/>
              </p:cNvSpPr>
              <p:nvPr/>
            </p:nvSpPr>
            <p:spPr>
              <a:xfrm>
                <a:off x="448347" y="1839250"/>
                <a:ext cx="1269963" cy="680379"/>
              </a:xfrm>
              <a:prstGeom prst="rect">
                <a:avLst/>
              </a:prstGeom>
              <a:blipFill>
                <a:blip r:embed="rId5"/>
                <a:stretch>
                  <a:fillRect/>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535407" y="3286605"/>
                <a:ext cx="4151393" cy="1679691"/>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d>
                      <m:dPr>
                        <m:begChr m:val="["/>
                        <m:endChr m:val="]"/>
                        <m:ctrlPr>
                          <a:rPr lang="en-US" altLang="zh-CN" sz="1400" i="1" dirty="0" smtClean="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0.8</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0.4</m:t>
                              </m:r>
                            </m:e>
                            <m:e>
                              <m:r>
                                <a:rPr lang="en-US" altLang="zh-CN" sz="1400" b="0" i="1" dirty="0" smtClean="0">
                                  <a:latin typeface="Cambria Math" panose="02040503050406030204" pitchFamily="18" charset="0"/>
                                </a:rPr>
                                <m:t>0.4</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b="0" i="1" dirty="0" smtClean="0">
                                  <a:latin typeface="Cambria Math" panose="02040503050406030204" pitchFamily="18" charset="0"/>
                                </a:rPr>
                                <m:t>0.8</m:t>
                              </m:r>
                            </m:e>
                          </m:mr>
                          <m:mr>
                            <m:e>
                              <m:r>
                                <a:rPr lang="en-US" altLang="zh-CN" sz="1400" b="0" i="1" dirty="0" smtClean="0">
                                  <a:latin typeface="Cambria Math" panose="02040503050406030204" pitchFamily="18" charset="0"/>
                                </a:rPr>
                                <m:t>0.2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e>
                          </m:mr>
                        </m:m>
                      </m:e>
                    </m:d>
                    <m:r>
                      <a:rPr lang="en-US" altLang="zh-CN" sz="140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latin typeface="Cambria Math" panose="02040503050406030204" pitchFamily="18" charset="0"/>
                                </a:rPr>
                                <m:t>0.05</m:t>
                              </m:r>
                            </m:e>
                          </m:mr>
                        </m:m>
                      </m:e>
                    </m:d>
                  </m:oMath>
                </a14:m>
                <a:r>
                  <a:rPr lang="en-US" altLang="zh-CN" sz="1400" dirty="0"/>
                  <a:t>=</a:t>
                </a:r>
              </a:p>
              <a:p>
                <a:pPr/>
                <a14:m>
                  <m:oMathPara xmlns:m="http://schemas.openxmlformats.org/officeDocument/2006/math">
                    <m:oMathParaPr>
                      <m:jc m:val="centerGroup"/>
                    </m:oMathParaPr>
                    <m:oMath xmlns:m="http://schemas.openxmlformats.org/officeDocument/2006/math">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85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45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45</m:t>
                                </m:r>
                              </m:e>
                            </m:mr>
                            <m:mr>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a:latin typeface="Cambria Math" panose="02040503050406030204" pitchFamily="18" charset="0"/>
                                  </a:rPr>
                                  <m:t>0.05</m:t>
                                </m:r>
                              </m:e>
                              <m:e>
                                <m:r>
                                  <a:rPr lang="en-US" altLang="zh-CN" sz="1400" i="1" dirty="0" smtClean="0">
                                    <a:solidFill>
                                      <a:srgbClr val="C00000"/>
                                    </a:solidFill>
                                    <a:latin typeface="Cambria Math" panose="02040503050406030204" pitchFamily="18" charset="0"/>
                                  </a:rPr>
                                  <m:t>0.</m:t>
                                </m:r>
                                <m:r>
                                  <a:rPr lang="en-US" altLang="zh-CN" sz="1400" i="1" dirty="0">
                                    <a:solidFill>
                                      <a:srgbClr val="C00000"/>
                                    </a:solidFill>
                                    <a:latin typeface="Cambria Math" panose="02040503050406030204" pitchFamily="18" charset="0"/>
                                  </a:rPr>
                                  <m:t>85</m:t>
                                </m:r>
                              </m:e>
                            </m:mr>
                            <m:mr>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r>
                                  <a:rPr lang="en-US" altLang="zh-CN" sz="1400" i="1" dirty="0">
                                    <a:latin typeface="Cambria Math" panose="02040503050406030204" pitchFamily="18" charset="0"/>
                                  </a:rPr>
                                  <m:t>5</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r>
                                  <a:rPr lang="en-US" altLang="zh-CN" sz="1400" i="1" dirty="0">
                                    <a:latin typeface="Cambria Math" panose="02040503050406030204" pitchFamily="18" charset="0"/>
                                  </a:rPr>
                                  <m:t>5</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r>
                                  <a:rPr lang="en-US" altLang="zh-CN" sz="1400" i="1" dirty="0">
                                    <a:latin typeface="Cambria Math" panose="02040503050406030204" pitchFamily="18" charset="0"/>
                                  </a:rPr>
                                  <m:t>5</m:t>
                                </m:r>
                              </m:e>
                              <m:e>
                                <m:r>
                                  <a:rPr lang="en-US" altLang="zh-CN" sz="1400" i="1" dirty="0">
                                    <a:latin typeface="Cambria Math" panose="02040503050406030204" pitchFamily="18" charset="0"/>
                                  </a:rPr>
                                  <m:t>0.</m:t>
                                </m:r>
                                <m:r>
                                  <a:rPr lang="en-US" altLang="zh-CN" sz="1400" b="0" i="1" dirty="0" smtClean="0">
                                    <a:latin typeface="Cambria Math" panose="02040503050406030204" pitchFamily="18" charset="0"/>
                                  </a:rPr>
                                  <m:t>2</m:t>
                                </m:r>
                                <m:r>
                                  <a:rPr lang="en-US" altLang="zh-CN" sz="1400" i="1" dirty="0">
                                    <a:latin typeface="Cambria Math" panose="02040503050406030204" pitchFamily="18" charset="0"/>
                                  </a:rPr>
                                  <m:t>5</m:t>
                                </m:r>
                              </m:e>
                            </m:mr>
                          </m:m>
                        </m:e>
                      </m:d>
                    </m:oMath>
                  </m:oMathPara>
                </a14:m>
                <a:endParaRPr lang="zh-CN"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4535407" y="3286605"/>
                <a:ext cx="4151393" cy="1679691"/>
              </a:xfrm>
              <a:prstGeom prst="rect">
                <a:avLst/>
              </a:prstGeom>
              <a:blipFill>
                <a:blip r:embed="rId6"/>
                <a:stretch>
                  <a:fillRect/>
                </a:stretch>
              </a:blipFill>
              <a:ln>
                <a:solidFill>
                  <a:srgbClr val="C00000"/>
                </a:solid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937C0E5-662D-4CE5-94D4-DAAC165C04F1}"/>
              </a:ext>
            </a:extLst>
          </p:cNvPr>
          <p:cNvSpPr/>
          <p:nvPr/>
        </p:nvSpPr>
        <p:spPr>
          <a:xfrm>
            <a:off x="5481833" y="1802075"/>
            <a:ext cx="877163" cy="369332"/>
          </a:xfrm>
          <a:prstGeom prst="rect">
            <a:avLst/>
          </a:prstGeom>
        </p:spPr>
        <p:txBody>
          <a:bodyPr wrap="none">
            <a:spAutoFit/>
          </a:bodyPr>
          <a:lstStyle/>
          <a:p>
            <a:r>
              <a:rPr lang="zh-CN" altLang="en-US" dirty="0">
                <a:solidFill>
                  <a:srgbClr val="C00000"/>
                </a:solidFill>
              </a:rPr>
              <a:t>第一步</a:t>
            </a:r>
            <a:endParaRPr lang="zh-CN" altLang="en-US" dirty="0"/>
          </a:p>
        </p:txBody>
      </p:sp>
      <p:cxnSp>
        <p:nvCxnSpPr>
          <p:cNvPr id="10" name="直接连接符 9">
            <a:extLst>
              <a:ext uri="{FF2B5EF4-FFF2-40B4-BE49-F238E27FC236}">
                <a16:creationId xmlns:a16="http://schemas.microsoft.com/office/drawing/2014/main" id="{5E388735-0327-4652-A249-97FBC18AF9AE}"/>
              </a:ext>
            </a:extLst>
          </p:cNvPr>
          <p:cNvCxnSpPr/>
          <p:nvPr/>
        </p:nvCxnSpPr>
        <p:spPr>
          <a:xfrm flipH="1" flipV="1">
            <a:off x="6171854" y="1250454"/>
            <a:ext cx="301336" cy="852055"/>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7B300ED-B3B3-4E30-A6DA-5554AB266DB9}"/>
              </a:ext>
            </a:extLst>
          </p:cNvPr>
          <p:cNvCxnSpPr/>
          <p:nvPr/>
        </p:nvCxnSpPr>
        <p:spPr>
          <a:xfrm flipV="1">
            <a:off x="6572163" y="1403683"/>
            <a:ext cx="853527" cy="809662"/>
          </a:xfrm>
          <a:prstGeom prst="straightConnector1">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0CE43A-880B-4112-983F-460EDB90D010}"/>
              </a:ext>
            </a:extLst>
          </p:cNvPr>
          <p:cNvCxnSpPr/>
          <p:nvPr/>
        </p:nvCxnSpPr>
        <p:spPr>
          <a:xfrm>
            <a:off x="6501460" y="2335096"/>
            <a:ext cx="681775" cy="441521"/>
          </a:xfrm>
          <a:prstGeom prst="line">
            <a:avLst/>
          </a:pr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任意多边形: 形状 19">
            <a:extLst>
              <a:ext uri="{FF2B5EF4-FFF2-40B4-BE49-F238E27FC236}">
                <a16:creationId xmlns:a16="http://schemas.microsoft.com/office/drawing/2014/main" id="{7DF8562B-BD55-4773-94B8-06BFC95F4EF0}"/>
              </a:ext>
            </a:extLst>
          </p:cNvPr>
          <p:cNvSpPr/>
          <p:nvPr/>
        </p:nvSpPr>
        <p:spPr>
          <a:xfrm>
            <a:off x="5815083" y="2247256"/>
            <a:ext cx="644252" cy="549635"/>
          </a:xfrm>
          <a:custGeom>
            <a:avLst/>
            <a:gdLst>
              <a:gd name="connsiteX0" fmla="*/ 644252 w 644252"/>
              <a:gd name="connsiteY0" fmla="*/ 212007 h 549635"/>
              <a:gd name="connsiteX1" fmla="*/ 484925 w 644252"/>
              <a:gd name="connsiteY1" fmla="*/ 547980 h 549635"/>
              <a:gd name="connsiteX2" fmla="*/ 16 w 644252"/>
              <a:gd name="connsiteY2" fmla="*/ 87316 h 549635"/>
              <a:gd name="connsiteX3" fmla="*/ 471071 w 644252"/>
              <a:gd name="connsiteY3" fmla="*/ 725 h 549635"/>
            </a:gdLst>
            <a:ahLst/>
            <a:cxnLst>
              <a:cxn ang="0">
                <a:pos x="connsiteX0" y="connsiteY0"/>
              </a:cxn>
              <a:cxn ang="0">
                <a:pos x="connsiteX1" y="connsiteY1"/>
              </a:cxn>
              <a:cxn ang="0">
                <a:pos x="connsiteX2" y="connsiteY2"/>
              </a:cxn>
              <a:cxn ang="0">
                <a:pos x="connsiteX3" y="connsiteY3"/>
              </a:cxn>
            </a:cxnLst>
            <a:rect l="l" t="t" r="r" b="b"/>
            <a:pathLst>
              <a:path w="644252" h="549635">
                <a:moveTo>
                  <a:pt x="644252" y="212007"/>
                </a:moveTo>
                <a:cubicBezTo>
                  <a:pt x="618275" y="390384"/>
                  <a:pt x="592298" y="568762"/>
                  <a:pt x="484925" y="547980"/>
                </a:cubicBezTo>
                <a:cubicBezTo>
                  <a:pt x="377552" y="527198"/>
                  <a:pt x="2325" y="178525"/>
                  <a:pt x="16" y="87316"/>
                </a:cubicBezTo>
                <a:cubicBezTo>
                  <a:pt x="-2293" y="-3893"/>
                  <a:pt x="234389" y="-1584"/>
                  <a:pt x="471071" y="725"/>
                </a:cubicBezTo>
              </a:path>
            </a:pathLst>
          </a:custGeom>
          <a:ln>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B245C680-9FD9-4E24-83AC-02F2CD0194D3}"/>
              </a:ext>
            </a:extLst>
          </p:cNvPr>
          <p:cNvSpPr/>
          <p:nvPr/>
        </p:nvSpPr>
        <p:spPr>
          <a:xfrm>
            <a:off x="4120143" y="3904343"/>
            <a:ext cx="369807" cy="275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34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内容占位符 13"/>
              <p:cNvSpPr>
                <a:spLocks noGrp="1"/>
              </p:cNvSpPr>
              <p:nvPr>
                <p:ph idx="1"/>
              </p:nvPr>
            </p:nvSpPr>
            <p:spPr/>
            <p:txBody>
              <a:bodyPr/>
              <a:lstStyle/>
              <a:p>
                <a:r>
                  <a:rPr lang="zh-CN" altLang="en-US" i="1" dirty="0">
                    <a:latin typeface="Cambria Math" panose="02040503050406030204" pitchFamily="18" charset="0"/>
                  </a:rPr>
                  <a:t>前几次迭代的结果如下</a:t>
                </a:r>
                <a:endParaRPr lang="en-US" altLang="zh-CN" i="1" dirty="0">
                  <a:latin typeface="Cambria Math" panose="02040503050406030204" pitchFamily="18" charset="0"/>
                </a:endParaRPr>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(1)</m:t>
                        </m:r>
                      </m:sup>
                    </m:sSup>
                    <m:r>
                      <a:rPr lang="en-US" altLang="zh-CN" sz="1400" i="1">
                        <a:latin typeface="Cambria Math" charset="0"/>
                      </a:rPr>
                      <m:t>=</m:t>
                    </m:r>
                  </m:oMath>
                </a14:m>
                <a:r>
                  <a:rPr lang="en-US" altLang="zh-CN" sz="1400" dirty="0"/>
                  <a:t>[0.05 0.85 0.05 0.05]   </a:t>
                </a:r>
                <a:r>
                  <a:rPr lang="en-US" altLang="zh-CN" sz="1400" dirty="0">
                    <a:sym typeface="Wingdings" panose="05000000000000000000" pitchFamily="2" charset="2"/>
                  </a:rPr>
                  <a:t>sum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(2)</m:t>
                        </m:r>
                      </m:sup>
                    </m:sSup>
                    <m:r>
                      <a:rPr lang="en-US" altLang="zh-CN" sz="1400" i="1">
                        <a:latin typeface="Cambria Math" charset="0"/>
                      </a:rPr>
                      <m:t>=</m:t>
                    </m:r>
                  </m:oMath>
                </a14:m>
                <a:r>
                  <a:rPr lang="en-US" altLang="zh-CN" sz="1400" dirty="0"/>
                  <a:t>[0.06 0.1  0.4  0.44]</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(3)</m:t>
                        </m:r>
                      </m:sup>
                    </m:sSup>
                    <m:r>
                      <a:rPr lang="en-US" altLang="zh-CN" sz="1400" i="1">
                        <a:latin typeface="Cambria Math" charset="0"/>
                      </a:rPr>
                      <m:t>=</m:t>
                    </m:r>
                  </m:oMath>
                </a14:m>
                <a:r>
                  <a:rPr lang="en-US" altLang="zh-CN" sz="1400" dirty="0"/>
                  <a:t>[0.138 0.186 0.178 0.498]</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(4)</m:t>
                        </m:r>
                      </m:sup>
                    </m:sSup>
                    <m:r>
                      <a:rPr lang="en-US" altLang="zh-CN" sz="1400" i="1">
                        <a:latin typeface="Cambria Math" charset="0"/>
                      </a:rPr>
                      <m:t>=</m:t>
                    </m:r>
                  </m:oMath>
                </a14:m>
                <a:r>
                  <a:rPr lang="en-US" altLang="zh-CN" sz="1400" dirty="0"/>
                  <a:t>[0.1496 0.26   0.224  0.3664]</a:t>
                </a:r>
                <a:r>
                  <a:rPr lang="en-US" altLang="zh-CN" sz="1400" dirty="0">
                    <a:sym typeface="Wingdings" panose="05000000000000000000" pitchFamily="2" charset="2"/>
                  </a:rPr>
                  <a:t> sum to 1</a:t>
                </a:r>
                <a:endParaRPr lang="en-US" altLang="zh-CN" sz="1400" dirty="0"/>
              </a:p>
              <a:p>
                <a:pPr lvl="1"/>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charset="0"/>
                          </a:rPr>
                          <m:t>𝑝</m:t>
                        </m:r>
                      </m:e>
                      <m:sup>
                        <m:r>
                          <a:rPr lang="en-US" altLang="zh-CN" sz="1400" i="1">
                            <a:latin typeface="Cambria Math" charset="0"/>
                          </a:rPr>
                          <m:t>(</m:t>
                        </m:r>
                        <m:r>
                          <a:rPr lang="en-US" altLang="zh-CN" sz="1400" i="1">
                            <a:latin typeface="Cambria Math" panose="02040503050406030204" pitchFamily="18" charset="0"/>
                          </a:rPr>
                          <m:t>5</m:t>
                        </m:r>
                        <m:r>
                          <a:rPr lang="en-US" altLang="zh-CN" sz="1400" i="1">
                            <a:latin typeface="Cambria Math" charset="0"/>
                          </a:rPr>
                          <m:t>)</m:t>
                        </m:r>
                      </m:sup>
                    </m:sSup>
                    <m:r>
                      <a:rPr lang="en-US" altLang="zh-CN" sz="1400" i="1">
                        <a:latin typeface="Cambria Math" charset="0"/>
                      </a:rPr>
                      <m:t>=</m:t>
                    </m:r>
                  </m:oMath>
                </a14:m>
                <a:r>
                  <a:rPr lang="en-US" altLang="zh-CN" sz="1400" dirty="0"/>
                  <a:t>[0.12328 0.24296 0.22728 0.40648]</a:t>
                </a:r>
                <a:r>
                  <a:rPr lang="en-US" altLang="zh-CN" sz="1400" dirty="0">
                    <a:sym typeface="Wingdings" panose="05000000000000000000" pitchFamily="2" charset="2"/>
                  </a:rPr>
                  <a:t> sum to 1</a:t>
                </a:r>
              </a:p>
              <a:p>
                <a:pPr lvl="1"/>
                <a:r>
                  <a:rPr lang="en-US" altLang="zh-CN" sz="1400" dirty="0">
                    <a:sym typeface="Wingdings" panose="05000000000000000000" pitchFamily="2" charset="2"/>
                  </a:rPr>
                  <a:t>.</a:t>
                </a:r>
              </a:p>
              <a:p>
                <a:pPr lvl="1"/>
                <a:r>
                  <a:rPr lang="en-US" altLang="zh-CN" sz="1400" dirty="0">
                    <a:sym typeface="Wingdings" panose="05000000000000000000" pitchFamily="2" charset="2"/>
                  </a:rPr>
                  <a:t>.</a:t>
                </a:r>
              </a:p>
              <a:p>
                <a:pPr lvl="1"/>
                <a:r>
                  <a:rPr lang="en-US" altLang="zh-CN" sz="1400" dirty="0">
                    <a:sym typeface="Wingdings" panose="05000000000000000000" pitchFamily="2" charset="2"/>
                  </a:rPr>
                  <a:t>.</a:t>
                </a:r>
                <a:endParaRPr lang="en-US" altLang="zh-CN" dirty="0">
                  <a:sym typeface="Wingdings" panose="05000000000000000000" pitchFamily="2" charset="2"/>
                </a:endParaRPr>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
        <p:nvSpPr>
          <p:cNvPr id="2" name="Title 1"/>
          <p:cNvSpPr>
            <a:spLocks noGrp="1"/>
          </p:cNvSpPr>
          <p:nvPr>
            <p:ph type="title"/>
          </p:nvPr>
        </p:nvSpPr>
        <p:spPr/>
        <p:txBody>
          <a:bodyPr/>
          <a:lstStyle/>
          <a:p>
            <a:r>
              <a:rPr lang="zh-CN" altLang="en-US" dirty="0"/>
              <a:t>练习题</a:t>
            </a:r>
            <a:endParaRPr lang="en-US" dirty="0"/>
          </a:p>
        </p:txBody>
      </p:sp>
      <mc:AlternateContent xmlns:mc="http://schemas.openxmlformats.org/markup-compatibility/2006" xmlns:a14="http://schemas.microsoft.com/office/drawing/2010/main">
        <mc:Choice Requires="a14">
          <p:sp>
            <p:nvSpPr>
              <p:cNvPr id="8" name="矩形 7"/>
              <p:cNvSpPr/>
              <p:nvPr/>
            </p:nvSpPr>
            <p:spPr>
              <a:xfrm>
                <a:off x="5692967" y="1043797"/>
                <a:ext cx="28558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0.85</m:t>
                                </m:r>
                              </m:e>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mr>
                            <m:mr>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0.45</m:t>
                                </m:r>
                              </m:e>
                              <m:e>
                                <m:r>
                                  <a:rPr lang="en-US" altLang="zh-CN" i="1" dirty="0">
                                    <a:solidFill>
                                      <a:srgbClr val="C00000"/>
                                    </a:solidFill>
                                    <a:latin typeface="Cambria Math" panose="02040503050406030204" pitchFamily="18" charset="0"/>
                                  </a:rPr>
                                  <m:t>0.45</m:t>
                                </m:r>
                              </m:e>
                            </m:mr>
                            <m:mr>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latin typeface="Cambria Math" panose="02040503050406030204" pitchFamily="18" charset="0"/>
                                  </a:rPr>
                                  <m:t>0.05</m:t>
                                </m:r>
                              </m:e>
                              <m:e>
                                <m:r>
                                  <a:rPr lang="en-US" altLang="zh-CN" i="1" dirty="0">
                                    <a:solidFill>
                                      <a:srgbClr val="C00000"/>
                                    </a:solidFill>
                                    <a:latin typeface="Cambria Math" panose="02040503050406030204" pitchFamily="18" charset="0"/>
                                  </a:rPr>
                                  <m:t>0.85</m:t>
                                </m:r>
                              </m:e>
                            </m:mr>
                            <m:mr>
                              <m:e>
                                <m:r>
                                  <a:rPr lang="en-US" altLang="zh-CN" i="1" dirty="0">
                                    <a:latin typeface="Cambria Math" panose="02040503050406030204" pitchFamily="18" charset="0"/>
                                  </a:rPr>
                                  <m:t>0.25</m:t>
                                </m:r>
                              </m:e>
                              <m:e>
                                <m:r>
                                  <a:rPr lang="en-US" altLang="zh-CN" i="1" dirty="0">
                                    <a:latin typeface="Cambria Math" panose="02040503050406030204" pitchFamily="18" charset="0"/>
                                  </a:rPr>
                                  <m:t>0.25</m:t>
                                </m:r>
                              </m:e>
                              <m:e>
                                <m:r>
                                  <a:rPr lang="en-US" altLang="zh-CN" i="1" dirty="0">
                                    <a:latin typeface="Cambria Math" panose="02040503050406030204" pitchFamily="18" charset="0"/>
                                  </a:rPr>
                                  <m:t>0.25</m:t>
                                </m:r>
                              </m:e>
                              <m:e>
                                <m:r>
                                  <a:rPr lang="en-US" altLang="zh-CN" i="1" dirty="0">
                                    <a:latin typeface="Cambria Math" panose="02040503050406030204" pitchFamily="18" charset="0"/>
                                  </a:rPr>
                                  <m:t>0.25</m:t>
                                </m:r>
                              </m:e>
                            </m:mr>
                          </m:m>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692967" y="1043797"/>
                <a:ext cx="2855846" cy="11128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468277" y="544925"/>
                <a:ext cx="2231893" cy="38081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𝑝</m:t>
                          </m:r>
                        </m:e>
                        <m:sup>
                          <m:r>
                            <a:rPr lang="en-US" altLang="zh-CN" i="1" dirty="0">
                              <a:latin typeface="Cambria Math" charset="0"/>
                            </a:rPr>
                            <m:t>(0)</m:t>
                          </m:r>
                        </m:sup>
                      </m:sSup>
                      <m:r>
                        <a:rPr lang="en-US" altLang="zh-CN" i="1" dirty="0">
                          <a:latin typeface="Cambria Math" charset="0"/>
                        </a:rPr>
                        <m:t>=(1,0,0,0)</m:t>
                      </m:r>
                    </m:oMath>
                  </m:oMathPara>
                </a14:m>
                <a:endParaRPr lang="en-US" altLang="zh-CN" dirty="0"/>
              </a:p>
            </p:txBody>
          </p:sp>
        </mc:Choice>
        <mc:Fallback xmlns="">
          <p:sp>
            <p:nvSpPr>
              <p:cNvPr id="9" name="矩形 8"/>
              <p:cNvSpPr>
                <a:spLocks noRot="1" noChangeAspect="1" noMove="1" noResize="1" noEditPoints="1" noAdjustHandles="1" noChangeArrowheads="1" noChangeShapeType="1" noTextEdit="1"/>
              </p:cNvSpPr>
              <p:nvPr/>
            </p:nvSpPr>
            <p:spPr>
              <a:xfrm>
                <a:off x="5468277" y="544925"/>
                <a:ext cx="2231893" cy="380810"/>
              </a:xfrm>
              <a:prstGeom prst="rect">
                <a:avLst/>
              </a:prstGeom>
              <a:blipFill>
                <a:blip r:embed="rId4"/>
                <a:stretch>
                  <a:fillRect b="-12698"/>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3066068" y="2642474"/>
            <a:ext cx="2626899" cy="1681876"/>
          </a:xfrm>
          <a:prstGeom prst="rect">
            <a:avLst/>
          </a:prstGeom>
        </p:spPr>
      </p:pic>
      <p:pic>
        <p:nvPicPr>
          <p:cNvPr id="3" name="图片 2">
            <a:extLst>
              <a:ext uri="{FF2B5EF4-FFF2-40B4-BE49-F238E27FC236}">
                <a16:creationId xmlns:a16="http://schemas.microsoft.com/office/drawing/2014/main" id="{BC5EF33C-77EB-470E-81A2-1F4DC7D7B098}"/>
              </a:ext>
            </a:extLst>
          </p:cNvPr>
          <p:cNvPicPr>
            <a:picLocks noChangeAspect="1"/>
          </p:cNvPicPr>
          <p:nvPr/>
        </p:nvPicPr>
        <p:blipFill>
          <a:blip r:embed="rId6"/>
          <a:stretch>
            <a:fillRect/>
          </a:stretch>
        </p:blipFill>
        <p:spPr>
          <a:xfrm>
            <a:off x="1066799" y="4426122"/>
            <a:ext cx="7199086" cy="591101"/>
          </a:xfrm>
          <a:prstGeom prst="rect">
            <a:avLst/>
          </a:prstGeom>
        </p:spPr>
      </p:pic>
    </p:spTree>
    <p:extLst>
      <p:ext uri="{BB962C8B-B14F-4D97-AF65-F5344CB8AC3E}">
        <p14:creationId xmlns:p14="http://schemas.microsoft.com/office/powerpoint/2010/main" val="1470196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9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在</a:t>
            </a:r>
            <a:r>
              <a:rPr lang="en-US" altLang="zh-CN" dirty="0">
                <a:latin typeface="Calibri" charset="0"/>
                <a:ea typeface="Calibri" charset="0"/>
                <a:cs typeface="Calibri" charset="0"/>
              </a:rPr>
              <a:t>Web</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Search</a:t>
            </a:r>
            <a:r>
              <a:rPr lang="zh-CN" altLang="en-US" dirty="0"/>
              <a:t>中的应用</a:t>
            </a:r>
            <a:endParaRPr kumimoji="1" lang="en-US" altLang="zh-CN"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820" y="1280684"/>
            <a:ext cx="2823389" cy="3412712"/>
          </a:xfrm>
          <a:prstGeom prst="rect">
            <a:avLst/>
          </a:prstGeom>
          <a:ln>
            <a:noFill/>
          </a:ln>
          <a:effectLst>
            <a:outerShdw blurRad="190500" algn="tl" rotWithShape="0">
              <a:srgbClr val="000000">
                <a:alpha val="70000"/>
              </a:srgbClr>
            </a:outerShdw>
          </a:effectLst>
        </p:spPr>
      </p:pic>
      <p:pic>
        <p:nvPicPr>
          <p:cNvPr id="7"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7868"/>
          <a:stretch/>
        </p:blipFill>
        <p:spPr>
          <a:xfrm>
            <a:off x="4596680" y="1373071"/>
            <a:ext cx="3569289" cy="1499246"/>
          </a:xfrm>
          <a:prstGeom prst="rect">
            <a:avLst/>
          </a:prstGeom>
          <a:ln>
            <a:noFill/>
          </a:ln>
          <a:effectLst>
            <a:outerShdw blurRad="190500" algn="tl" rotWithShape="0">
              <a:srgbClr val="000000">
                <a:alpha val="70000"/>
              </a:srgbClr>
            </a:outerShdw>
          </a:effectLst>
        </p:spPr>
      </p:pic>
      <p:sp>
        <p:nvSpPr>
          <p:cNvPr id="8" name="Content Placeholder 2"/>
          <p:cNvSpPr txBox="1">
            <a:spLocks/>
          </p:cNvSpPr>
          <p:nvPr/>
        </p:nvSpPr>
        <p:spPr>
          <a:xfrm>
            <a:off x="4057650" y="3035114"/>
            <a:ext cx="4629150" cy="18353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en-US" sz="1800" b="1" dirty="0">
                <a:sym typeface="Wingdings"/>
              </a:rPr>
              <a:t>覆盖主题：</a:t>
            </a:r>
            <a:r>
              <a:rPr lang="zh-CN" altLang="en-US" sz="1800" dirty="0">
                <a:sym typeface="Wingdings"/>
              </a:rPr>
              <a:t>单一 </a:t>
            </a:r>
            <a:r>
              <a:rPr lang="en-US" altLang="zh-CN" sz="1800" dirty="0">
                <a:sym typeface="Wingdings"/>
              </a:rPr>
              <a:t>vs.</a:t>
            </a:r>
            <a:r>
              <a:rPr lang="zh-CN" altLang="en-US" sz="1800" dirty="0">
                <a:sym typeface="Wingdings"/>
              </a:rPr>
              <a:t> 多元</a:t>
            </a:r>
            <a:endParaRPr lang="en-US" altLang="zh-CN" sz="1800" dirty="0">
              <a:sym typeface="Wingdings"/>
            </a:endParaRPr>
          </a:p>
          <a:p>
            <a:pPr algn="just"/>
            <a:r>
              <a:rPr lang="zh-CN" altLang="en-US" sz="1800" b="1" dirty="0">
                <a:sym typeface="Wingdings"/>
              </a:rPr>
              <a:t>内容源：</a:t>
            </a:r>
            <a:r>
              <a:rPr lang="zh-CN" altLang="en-US" sz="1800" dirty="0">
                <a:sym typeface="Wingdings"/>
              </a:rPr>
              <a:t>专家学者 </a:t>
            </a:r>
            <a:r>
              <a:rPr lang="en-US" altLang="zh-CN" sz="1800" dirty="0">
                <a:sym typeface="Wingdings"/>
              </a:rPr>
              <a:t>vs.</a:t>
            </a:r>
            <a:r>
              <a:rPr lang="zh-CN" altLang="en-US" sz="1800" dirty="0">
                <a:sym typeface="Wingdings"/>
              </a:rPr>
              <a:t> 普罗大众</a:t>
            </a:r>
            <a:endParaRPr lang="en-US" altLang="zh-CN" sz="1800" dirty="0">
              <a:sym typeface="Wingdings"/>
            </a:endParaRPr>
          </a:p>
          <a:p>
            <a:pPr algn="just"/>
            <a:r>
              <a:rPr lang="zh-CN" altLang="en-US" sz="1800" b="1" dirty="0">
                <a:sym typeface="Wingdings"/>
              </a:rPr>
              <a:t>质量评估标准：</a:t>
            </a:r>
            <a:r>
              <a:rPr lang="zh-CN" altLang="en-US" sz="1800" dirty="0">
                <a:sym typeface="Wingdings"/>
              </a:rPr>
              <a:t>清晰 </a:t>
            </a:r>
            <a:r>
              <a:rPr lang="en-US" altLang="zh-CN" sz="1800" dirty="0">
                <a:sym typeface="Wingdings"/>
              </a:rPr>
              <a:t>vs.</a:t>
            </a:r>
            <a:r>
              <a:rPr lang="zh-CN" altLang="en-US" sz="1800" dirty="0">
                <a:sym typeface="Wingdings"/>
              </a:rPr>
              <a:t> 复杂</a:t>
            </a:r>
            <a:endParaRPr lang="en-US" altLang="zh-CN" sz="1800" dirty="0">
              <a:sym typeface="Wingdings"/>
            </a:endParaRPr>
          </a:p>
          <a:p>
            <a:pPr algn="just"/>
            <a:r>
              <a:rPr lang="zh-CN" altLang="en-US" sz="1800" b="1" dirty="0">
                <a:sym typeface="Wingdings"/>
              </a:rPr>
              <a:t>用户查询：</a:t>
            </a:r>
            <a:r>
              <a:rPr lang="zh-CN" altLang="en-US" sz="1800" dirty="0">
                <a:sym typeface="Wingdings"/>
              </a:rPr>
              <a:t>结构化（精确但有门槛）、关键词（易用却可能有歧义） </a:t>
            </a:r>
            <a:endParaRPr lang="en-US" altLang="zh-CN" sz="1800" dirty="0">
              <a:sym typeface="Wingdings"/>
            </a:endParaRPr>
          </a:p>
        </p:txBody>
      </p:sp>
    </p:spTree>
    <p:extLst>
      <p:ext uri="{BB962C8B-B14F-4D97-AF65-F5344CB8AC3E}">
        <p14:creationId xmlns:p14="http://schemas.microsoft.com/office/powerpoint/2010/main" val="314420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PageRank</a:t>
            </a:r>
            <a:r>
              <a:rPr lang="zh-CN" altLang="en-US" dirty="0"/>
              <a:t>在</a:t>
            </a:r>
            <a:r>
              <a:rPr lang="en-US" altLang="zh-CN" dirty="0">
                <a:latin typeface="Calibri" charset="0"/>
                <a:ea typeface="Calibri" charset="0"/>
                <a:cs typeface="Calibri" charset="0"/>
              </a:rPr>
              <a:t>Web</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Search</a:t>
            </a:r>
            <a:r>
              <a:rPr lang="zh-CN" altLang="en-US" dirty="0"/>
              <a:t>中的应用</a:t>
            </a:r>
            <a:endParaRPr lang="en-US" altLang="zh-CN" dirty="0"/>
          </a:p>
          <a:p>
            <a:r>
              <a:rPr lang="en-US" altLang="zh-CN" sz="1800" dirty="0"/>
              <a:t>PageRank</a:t>
            </a:r>
            <a:r>
              <a:rPr lang="zh-CN" altLang="en-US" sz="1800" dirty="0"/>
              <a:t>由谷歌公司的两个创始人</a:t>
            </a:r>
            <a:r>
              <a:rPr lang="en-US" altLang="zh-CN" sz="1800" dirty="0"/>
              <a:t>Larry</a:t>
            </a:r>
            <a:r>
              <a:rPr lang="zh-CN" altLang="en-US" sz="1800" dirty="0"/>
              <a:t> </a:t>
            </a:r>
            <a:r>
              <a:rPr lang="en-US" altLang="zh-CN" sz="1800" dirty="0"/>
              <a:t>Page</a:t>
            </a:r>
            <a:r>
              <a:rPr lang="zh-CN" altLang="en-US" sz="1800" dirty="0"/>
              <a:t>和</a:t>
            </a:r>
            <a:r>
              <a:rPr lang="en-US" altLang="zh-CN" sz="1800" dirty="0"/>
              <a:t>Sergei</a:t>
            </a:r>
            <a:r>
              <a:rPr lang="zh-CN" altLang="en-US" sz="1800" dirty="0"/>
              <a:t> </a:t>
            </a:r>
            <a:r>
              <a:rPr lang="en-US" altLang="zh-CN" sz="1800" dirty="0" err="1"/>
              <a:t>Brin</a:t>
            </a:r>
            <a:r>
              <a:rPr lang="zh-CN" altLang="en-US" sz="1800" dirty="0"/>
              <a:t>提出，主要解决</a:t>
            </a:r>
            <a:r>
              <a:rPr lang="en-US" altLang="zh-CN" sz="1800" dirty="0"/>
              <a:t>Web</a:t>
            </a:r>
            <a:r>
              <a:rPr lang="zh-CN" altLang="en-US" sz="1800" dirty="0"/>
              <a:t> </a:t>
            </a:r>
            <a:r>
              <a:rPr lang="en-US" altLang="zh-CN" sz="1800" dirty="0"/>
              <a:t>Page</a:t>
            </a:r>
            <a:r>
              <a:rPr lang="zh-CN" altLang="en-US" sz="1800" dirty="0"/>
              <a:t>的排序问题</a:t>
            </a:r>
            <a:endParaRPr lang="en-US" altLang="zh-CN" sz="1800" dirty="0"/>
          </a:p>
          <a:p>
            <a:endParaRPr kumimoji="1" lang="en-US" altLang="zh-CN" dirty="0"/>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80" y="2003131"/>
            <a:ext cx="7330440" cy="2723762"/>
          </a:xfrm>
          <a:prstGeom prst="rect">
            <a:avLst/>
          </a:prstGeom>
          <a:ln>
            <a:noFill/>
          </a:ln>
          <a:effectLst>
            <a:softEdge rad="31750"/>
          </a:effectLst>
        </p:spPr>
      </p:pic>
      <p:sp>
        <p:nvSpPr>
          <p:cNvPr id="7" name="Rectangle 5"/>
          <p:cNvSpPr/>
          <p:nvPr/>
        </p:nvSpPr>
        <p:spPr>
          <a:xfrm>
            <a:off x="735330" y="4331970"/>
            <a:ext cx="258699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14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Autofit/>
          </a:bodyPr>
          <a:lstStyle/>
          <a:p>
            <a:r>
              <a:rPr lang="en-US" altLang="zh-CN" dirty="0">
                <a:latin typeface="Calibri" charset="0"/>
                <a:ea typeface="Calibri" charset="0"/>
                <a:cs typeface="Calibri" charset="0"/>
              </a:rPr>
              <a:t>Node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Centrality</a:t>
            </a:r>
          </a:p>
          <a:p>
            <a:r>
              <a:rPr lang="en-US" altLang="zh-CN" sz="1800" dirty="0"/>
              <a:t>1. </a:t>
            </a:r>
            <a:r>
              <a:rPr lang="zh-CN" altLang="en-US" sz="1800" dirty="0"/>
              <a:t>基于几何图形的度量方法</a:t>
            </a:r>
            <a:endParaRPr lang="en-US" altLang="zh-CN" sz="1800" dirty="0"/>
          </a:p>
          <a:p>
            <a:pPr lvl="1"/>
            <a:r>
              <a:rPr lang="en-US" altLang="zh-CN" dirty="0"/>
              <a:t>Degree</a:t>
            </a:r>
            <a:r>
              <a:rPr lang="zh-CN" altLang="en-US" dirty="0"/>
              <a:t> </a:t>
            </a:r>
            <a:r>
              <a:rPr lang="en-US" altLang="zh-CN" dirty="0"/>
              <a:t>Centrality</a:t>
            </a:r>
          </a:p>
          <a:p>
            <a:pPr lvl="1"/>
            <a:r>
              <a:rPr lang="en-US" altLang="zh-CN" dirty="0"/>
              <a:t>Closeness</a:t>
            </a:r>
            <a:r>
              <a:rPr lang="zh-CN" altLang="en-US" dirty="0"/>
              <a:t> </a:t>
            </a:r>
            <a:r>
              <a:rPr lang="en-US" altLang="zh-CN" dirty="0"/>
              <a:t>Centrality</a:t>
            </a:r>
          </a:p>
          <a:p>
            <a:pPr lvl="1"/>
            <a:endParaRPr lang="zh-CN" altLang="en-US" dirty="0"/>
          </a:p>
          <a:p>
            <a:r>
              <a:rPr lang="en-US" altLang="zh-CN" sz="1800" dirty="0"/>
              <a:t>2. </a:t>
            </a:r>
            <a:r>
              <a:rPr lang="zh-CN" altLang="en-US" sz="1800" dirty="0"/>
              <a:t>基于路径的度量方法</a:t>
            </a:r>
            <a:endParaRPr lang="en-US" altLang="zh-CN" sz="1800" dirty="0"/>
          </a:p>
          <a:p>
            <a:pPr lvl="1"/>
            <a:r>
              <a:rPr lang="en-US" altLang="zh-CN" dirty="0"/>
              <a:t>Betweenness</a:t>
            </a:r>
            <a:r>
              <a:rPr lang="zh-CN" altLang="en-US" dirty="0"/>
              <a:t> </a:t>
            </a:r>
            <a:r>
              <a:rPr lang="en-US" altLang="zh-CN" dirty="0"/>
              <a:t>Centrality</a:t>
            </a:r>
          </a:p>
          <a:p>
            <a:pPr lvl="1"/>
            <a:endParaRPr lang="zh-CN" altLang="en-US" dirty="0"/>
          </a:p>
          <a:p>
            <a:r>
              <a:rPr lang="en-US" altLang="zh-CN" sz="1800" dirty="0"/>
              <a:t>3. PageRank</a:t>
            </a:r>
            <a:r>
              <a:rPr lang="zh-CN" altLang="en-US" sz="1800" dirty="0"/>
              <a:t>算法</a:t>
            </a:r>
            <a:endParaRPr lang="en-US" altLang="zh-CN" sz="1800" dirty="0"/>
          </a:p>
          <a:p>
            <a:pPr lvl="1"/>
            <a:r>
              <a:rPr lang="zh-CN" altLang="en-US" dirty="0"/>
              <a:t>矩阵运算形式（为什么要有</a:t>
            </a:r>
            <a:r>
              <a:rPr lang="en-US" altLang="zh-CN" dirty="0">
                <a:solidFill>
                  <a:srgbClr val="C00000"/>
                </a:solidFill>
              </a:rPr>
              <a:t>damping</a:t>
            </a:r>
            <a:r>
              <a:rPr lang="zh-CN" altLang="en-US" dirty="0">
                <a:solidFill>
                  <a:srgbClr val="C00000"/>
                </a:solidFill>
              </a:rPr>
              <a:t> </a:t>
            </a:r>
            <a:r>
              <a:rPr lang="en-US" altLang="zh-CN" dirty="0">
                <a:solidFill>
                  <a:srgbClr val="C00000"/>
                </a:solidFill>
              </a:rPr>
              <a:t>factor?</a:t>
            </a:r>
            <a:r>
              <a:rPr lang="zh-CN" altLang="en-US" dirty="0"/>
              <a:t>）</a:t>
            </a:r>
            <a:endParaRPr lang="en-US" altLang="zh-CN" dirty="0"/>
          </a:p>
          <a:p>
            <a:pPr lvl="1"/>
            <a:r>
              <a:rPr lang="zh-CN" altLang="en-US" dirty="0"/>
              <a:t>马尔科夫链的数学性质</a:t>
            </a:r>
            <a:endParaRPr lang="en-US" altLang="zh-CN" dirty="0"/>
          </a:p>
          <a:p>
            <a:pPr lvl="1"/>
            <a:r>
              <a:rPr lang="zh-CN" altLang="en-US" dirty="0"/>
              <a:t>个性化</a:t>
            </a:r>
            <a:r>
              <a:rPr lang="en-US" altLang="zh-CN" dirty="0"/>
              <a:t>PageRank</a:t>
            </a:r>
            <a:r>
              <a:rPr lang="zh-CN" altLang="en-US" dirty="0"/>
              <a:t>算法（后文介绍）</a:t>
            </a:r>
            <a:endParaRPr kumimoji="1" lang="en-US" altLang="zh-CN" sz="1800" dirty="0"/>
          </a:p>
        </p:txBody>
      </p:sp>
      <p:sp>
        <p:nvSpPr>
          <p:cNvPr id="4" name="矩形 3">
            <a:extLst>
              <a:ext uri="{FF2B5EF4-FFF2-40B4-BE49-F238E27FC236}">
                <a16:creationId xmlns:a16="http://schemas.microsoft.com/office/drawing/2014/main" id="{9E73E24C-8FFD-42AA-B9E9-E016C83ED01F}"/>
              </a:ext>
            </a:extLst>
          </p:cNvPr>
          <p:cNvSpPr/>
          <p:nvPr/>
        </p:nvSpPr>
        <p:spPr>
          <a:xfrm>
            <a:off x="5988625" y="4088884"/>
            <a:ext cx="2698175" cy="307777"/>
          </a:xfrm>
          <a:prstGeom prst="rect">
            <a:avLst/>
          </a:prstGeom>
          <a:solidFill>
            <a:schemeClr val="accent3">
              <a:lumMod val="20000"/>
              <a:lumOff val="80000"/>
            </a:schemeClr>
          </a:solidFill>
          <a:ln>
            <a:solidFill>
              <a:srgbClr val="C00000"/>
            </a:solidFill>
          </a:ln>
        </p:spPr>
        <p:txBody>
          <a:bodyPr wrap="none">
            <a:spAutoFit/>
          </a:bodyPr>
          <a:lstStyle/>
          <a:p>
            <a:r>
              <a:rPr lang="zh-CN" altLang="en-US" sz="1400" dirty="0"/>
              <a:t>马尔科夫链存在唯一的稳态分布</a:t>
            </a:r>
          </a:p>
        </p:txBody>
      </p:sp>
      <p:sp>
        <p:nvSpPr>
          <p:cNvPr id="5" name="矩形 4">
            <a:extLst>
              <a:ext uri="{FF2B5EF4-FFF2-40B4-BE49-F238E27FC236}">
                <a16:creationId xmlns:a16="http://schemas.microsoft.com/office/drawing/2014/main" id="{7298D3AF-FF37-45E7-9102-6CFCB9AC6B1E}"/>
              </a:ext>
            </a:extLst>
          </p:cNvPr>
          <p:cNvSpPr/>
          <p:nvPr/>
        </p:nvSpPr>
        <p:spPr>
          <a:xfrm>
            <a:off x="5988625" y="3014213"/>
            <a:ext cx="2698175" cy="646331"/>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𝐿有为1的特征值</a:t>
            </a:r>
          </a:p>
          <a:p>
            <a:r>
              <a:rPr lang="zh-CN" altLang="en-US" dirty="0"/>
              <a:t>特征向量𝑝唯一</a:t>
            </a:r>
          </a:p>
        </p:txBody>
      </p:sp>
      <p:sp>
        <p:nvSpPr>
          <p:cNvPr id="6" name="箭头: 上下 5">
            <a:extLst>
              <a:ext uri="{FF2B5EF4-FFF2-40B4-BE49-F238E27FC236}">
                <a16:creationId xmlns:a16="http://schemas.microsoft.com/office/drawing/2014/main" id="{7178A167-BC91-4152-AFAD-C14DAF854806}"/>
              </a:ext>
            </a:extLst>
          </p:cNvPr>
          <p:cNvSpPr/>
          <p:nvPr/>
        </p:nvSpPr>
        <p:spPr>
          <a:xfrm>
            <a:off x="6912429" y="3693886"/>
            <a:ext cx="235857" cy="3664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1001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1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r>
              <a:rPr lang="zh-CN" altLang="en-US" dirty="0"/>
              <a:t>使用</a:t>
            </a:r>
            <a:r>
              <a:rPr lang="en-US" altLang="zh-CN" dirty="0"/>
              <a:t>PageRank</a:t>
            </a:r>
            <a:r>
              <a:rPr lang="zh-CN" altLang="en-US" dirty="0"/>
              <a:t>计算恋爱图的</a:t>
            </a:r>
            <a:r>
              <a:rPr lang="en-US" altLang="zh-CN" dirty="0"/>
              <a:t>Centrality</a:t>
            </a:r>
          </a:p>
          <a:p>
            <a:endParaRPr kumimoji="1" lang="en-US" altLang="zh-CN" dirty="0"/>
          </a:p>
        </p:txBody>
      </p:sp>
      <p:pic>
        <p:nvPicPr>
          <p:cNvPr id="4" name="图片 3"/>
          <p:cNvPicPr>
            <a:picLocks noChangeAspect="1"/>
          </p:cNvPicPr>
          <p:nvPr/>
        </p:nvPicPr>
        <p:blipFill>
          <a:blip r:embed="rId2"/>
          <a:stretch>
            <a:fillRect/>
          </a:stretch>
        </p:blipFill>
        <p:spPr>
          <a:xfrm>
            <a:off x="892880" y="2291493"/>
            <a:ext cx="7826578" cy="504000"/>
          </a:xfrm>
          <a:prstGeom prst="rect">
            <a:avLst/>
          </a:prstGeom>
        </p:spPr>
      </p:pic>
      <p:sp>
        <p:nvSpPr>
          <p:cNvPr id="5" name="矩形 4"/>
          <p:cNvSpPr/>
          <p:nvPr/>
        </p:nvSpPr>
        <p:spPr>
          <a:xfrm>
            <a:off x="860222" y="3564812"/>
            <a:ext cx="7504460" cy="307777"/>
          </a:xfrm>
          <a:prstGeom prst="rect">
            <a:avLst/>
          </a:prstGeom>
          <a:solidFill>
            <a:schemeClr val="accent3">
              <a:lumMod val="20000"/>
              <a:lumOff val="80000"/>
            </a:schemeClr>
          </a:solidFill>
          <a:ln>
            <a:solidFill>
              <a:schemeClr val="accent1"/>
            </a:solidFill>
          </a:ln>
        </p:spPr>
        <p:txBody>
          <a:bodyPr wrap="square">
            <a:spAutoFit/>
          </a:bodyPr>
          <a:lstStyle/>
          <a:p>
            <a:r>
              <a:rPr lang="zh-CN" altLang="en-US" sz="1400" dirty="0">
                <a:hlinkClick r:id="rId3"/>
              </a:rPr>
              <a:t>https://aksakalli.github.io/2017/07/17/network-centrality-measures-and-their-visualization.html</a:t>
            </a:r>
            <a:endParaRPr lang="zh-CN" altLang="en-US" sz="1400" dirty="0"/>
          </a:p>
        </p:txBody>
      </p:sp>
      <p:sp>
        <p:nvSpPr>
          <p:cNvPr id="6" name="矩形 5">
            <a:extLst>
              <a:ext uri="{FF2B5EF4-FFF2-40B4-BE49-F238E27FC236}">
                <a16:creationId xmlns:a16="http://schemas.microsoft.com/office/drawing/2014/main" id="{67E79359-7560-419F-81ED-6C300F6A91DD}"/>
              </a:ext>
            </a:extLst>
          </p:cNvPr>
          <p:cNvSpPr/>
          <p:nvPr/>
        </p:nvSpPr>
        <p:spPr>
          <a:xfrm>
            <a:off x="2721672" y="1722168"/>
            <a:ext cx="3954929"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“0501-图数据入门、中心度”目录下</a:t>
            </a:r>
          </a:p>
        </p:txBody>
      </p:sp>
    </p:spTree>
    <p:extLst>
      <p:ext uri="{BB962C8B-B14F-4D97-AF65-F5344CB8AC3E}">
        <p14:creationId xmlns:p14="http://schemas.microsoft.com/office/powerpoint/2010/main" val="348386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8" name="图片 7"/>
          <p:cNvPicPr>
            <a:picLocks noChangeAspect="1"/>
          </p:cNvPicPr>
          <p:nvPr/>
        </p:nvPicPr>
        <p:blipFill>
          <a:blip r:embed="rId2"/>
          <a:stretch>
            <a:fillRect/>
          </a:stretch>
        </p:blipFill>
        <p:spPr>
          <a:xfrm>
            <a:off x="503872" y="1524000"/>
            <a:ext cx="7051500" cy="2880000"/>
          </a:xfrm>
          <a:prstGeom prst="rect">
            <a:avLst/>
          </a:prstGeom>
        </p:spPr>
      </p:pic>
      <p:sp>
        <p:nvSpPr>
          <p:cNvPr id="9" name="椭圆形标注 8"/>
          <p:cNvSpPr/>
          <p:nvPr/>
        </p:nvSpPr>
        <p:spPr>
          <a:xfrm>
            <a:off x="5718810" y="887730"/>
            <a:ext cx="2785110" cy="1066800"/>
          </a:xfrm>
          <a:prstGeom prst="wedgeEllipseCallou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注意是有向图</a:t>
            </a:r>
          </a:p>
        </p:txBody>
      </p:sp>
      <p:sp>
        <p:nvSpPr>
          <p:cNvPr id="10" name="圆角矩形 9"/>
          <p:cNvSpPr/>
          <p:nvPr/>
        </p:nvSpPr>
        <p:spPr>
          <a:xfrm>
            <a:off x="1440180" y="1962150"/>
            <a:ext cx="1840230" cy="20574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86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Page rank</a:t>
            </a:r>
            <a:endParaRPr lang="zh-CN" altLang="en-US" dirty="0"/>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457200" y="819150"/>
                <a:ext cx="4221480" cy="3937000"/>
              </a:xfrm>
            </p:spPr>
            <p:txBody>
              <a:bodyPr>
                <a:normAutofit/>
              </a:bodyPr>
              <a:lstStyle/>
              <a:p>
                <a:r>
                  <a:rPr lang="en-US" altLang="zh-CN" dirty="0"/>
                  <a:t>PageRank</a:t>
                </a:r>
                <a:r>
                  <a:rPr lang="zh-CN" altLang="en-US" dirty="0"/>
                  <a:t>的基本思想：给不同的入边赋上不同的权重</a:t>
                </a:r>
                <a:endParaRPr lang="en-US" altLang="zh-CN" dirty="0"/>
              </a:p>
              <a:p>
                <a:pPr lvl="1"/>
                <a:r>
                  <a:rPr lang="zh-CN" altLang="en-US" dirty="0"/>
                  <a:t>考虑某个节点</a:t>
                </a:r>
                <a14:m>
                  <m:oMath xmlns:m="http://schemas.openxmlformats.org/officeDocument/2006/math">
                    <m:r>
                      <a:rPr lang="en-US" altLang="zh-CN" i="1" dirty="0">
                        <a:latin typeface="Cambria Math" charset="0"/>
                      </a:rPr>
                      <m:t>𝑣</m:t>
                    </m:r>
                  </m:oMath>
                </a14:m>
                <a:endParaRPr lang="en-US" altLang="zh-CN" dirty="0"/>
              </a:p>
              <a:p>
                <a:pPr lvl="1">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a:t>
                </a:r>
                <a:r>
                  <a:rPr lang="zh-CN" altLang="en-US" dirty="0">
                    <a:solidFill>
                      <a:srgbClr val="C00000"/>
                    </a:solidFill>
                  </a:rPr>
                  <a:t>节点的</a:t>
                </a:r>
                <a:r>
                  <a:rPr lang="en-US" altLang="zh-CN" dirty="0">
                    <a:solidFill>
                      <a:srgbClr val="C00000"/>
                    </a:solidFill>
                  </a:rPr>
                  <a:t>PageRank</a:t>
                </a:r>
                <a:r>
                  <a:rPr lang="zh-CN" altLang="en-US" dirty="0">
                    <a:solidFill>
                      <a:srgbClr val="C00000"/>
                    </a:solidFill>
                  </a:rPr>
                  <a:t>值</a:t>
                </a:r>
                <a:r>
                  <a:rPr lang="zh-CN" altLang="en-US" dirty="0"/>
                  <a:t>越高，相应入边的权重越高</a:t>
                </a:r>
                <a:endParaRPr lang="en-US" altLang="zh-CN" dirty="0"/>
              </a:p>
              <a:p>
                <a:pPr lvl="1">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的节点</a:t>
                </a:r>
                <a:r>
                  <a:rPr lang="zh-CN" altLang="en-US" dirty="0">
                    <a:solidFill>
                      <a:srgbClr val="C00000"/>
                    </a:solidFill>
                  </a:rPr>
                  <a:t>指向其它节点的数目</a:t>
                </a:r>
                <a:r>
                  <a:rPr lang="zh-CN" altLang="en-US" dirty="0"/>
                  <a:t>越多，分摊越多</a:t>
                </a:r>
                <a14:m>
                  <m:oMath xmlns:m="http://schemas.openxmlformats.org/officeDocument/2006/math">
                    <m:r>
                      <a:rPr lang="zh-CN" altLang="en-US">
                        <a:latin typeface="Cambria Math" panose="02040503050406030204" pitchFamily="18" charset="0"/>
                      </a:rPr>
                      <m:t>，</m:t>
                    </m:r>
                  </m:oMath>
                </a14:m>
                <a:r>
                  <a:rPr lang="zh-CN" altLang="en-US" dirty="0"/>
                  <a:t>对</a:t>
                </a:r>
                <a14:m>
                  <m:oMath xmlns:m="http://schemas.openxmlformats.org/officeDocument/2006/math">
                    <m:r>
                      <a:rPr lang="en-US" altLang="zh-CN" i="1" dirty="0">
                        <a:latin typeface="Cambria Math" charset="0"/>
                      </a:rPr>
                      <m:t>𝑣</m:t>
                    </m:r>
                  </m:oMath>
                </a14:m>
                <a:r>
                  <a:rPr lang="zh-CN" altLang="en-US" dirty="0"/>
                  <a:t>相应入边的权重越低</a:t>
                </a:r>
                <a:endParaRPr lang="en-US" altLang="zh-CN" dirty="0"/>
              </a:p>
              <a:p>
                <a:endParaRPr lang="en-US"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457200" y="819150"/>
                <a:ext cx="4221480" cy="3937000"/>
              </a:xfrm>
              <a:blipFill>
                <a:blip r:embed="rId2"/>
                <a:stretch>
                  <a:fillRect l="-1299" t="-774" r="-6494"/>
                </a:stretch>
              </a:blipFill>
            </p:spPr>
            <p:txBody>
              <a:bodyPr/>
              <a:lstStyle/>
              <a:p>
                <a:r>
                  <a:rPr lang="zh-CN" altLang="en-US">
                    <a:noFill/>
                  </a:rPr>
                  <a:t> </a:t>
                </a:r>
              </a:p>
            </p:txBody>
          </p:sp>
        </mc:Fallback>
      </mc:AlternateContent>
      <p:pic>
        <p:nvPicPr>
          <p:cNvPr id="4" name="Picture 7"/>
          <p:cNvPicPr>
            <a:picLocks noChangeAspect="1"/>
          </p:cNvPicPr>
          <p:nvPr/>
        </p:nvPicPr>
        <p:blipFill rotWithShape="1">
          <a:blip r:embed="rId3">
            <a:extLst>
              <a:ext uri="{28A0092B-C50C-407E-A947-70E740481C1C}">
                <a14:useLocalDpi xmlns:a14="http://schemas.microsoft.com/office/drawing/2010/main" val="0"/>
              </a:ext>
            </a:extLst>
          </a:blip>
          <a:srcRect l="14407" t="14307" r="12323" b="11688"/>
          <a:stretch/>
        </p:blipFill>
        <p:spPr>
          <a:xfrm>
            <a:off x="4889162" y="1189486"/>
            <a:ext cx="4107731" cy="3111691"/>
          </a:xfrm>
          <a:prstGeom prst="rect">
            <a:avLst/>
          </a:prstGeom>
        </p:spPr>
      </p:pic>
      <p:sp>
        <p:nvSpPr>
          <p:cNvPr id="5" name="Rectangle 14"/>
          <p:cNvSpPr/>
          <p:nvPr/>
        </p:nvSpPr>
        <p:spPr>
          <a:xfrm>
            <a:off x="6954457" y="3817620"/>
            <a:ext cx="630621" cy="36777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5"/>
          <p:cNvSpPr/>
          <p:nvPr/>
        </p:nvSpPr>
        <p:spPr>
          <a:xfrm>
            <a:off x="3957808" y="4171375"/>
            <a:ext cx="4050812" cy="830997"/>
          </a:xfrm>
          <a:prstGeom prst="rect">
            <a:avLst/>
          </a:prstGeom>
          <a:solidFill>
            <a:schemeClr val="accent3">
              <a:lumMod val="20000"/>
              <a:lumOff val="80000"/>
            </a:schemeClr>
          </a:solidFill>
          <a:ln>
            <a:solidFill>
              <a:srgbClr val="C00000"/>
            </a:solidFill>
          </a:ln>
        </p:spPr>
        <p:txBody>
          <a:bodyPr wrap="square">
            <a:spAutoFit/>
          </a:bodyPr>
          <a:lstStyle/>
          <a:p>
            <a:r>
              <a:rPr lang="zh-CN" altLang="en-US" sz="1600" dirty="0">
                <a:solidFill>
                  <a:srgbClr val="FF0000"/>
                </a:solidFill>
                <a:latin typeface="Microsoft YaHei" charset="-122"/>
                <a:ea typeface="Microsoft YaHei" charset="-122"/>
                <a:cs typeface="Microsoft YaHei" charset="-122"/>
              </a:rPr>
              <a:t>你觉得</a:t>
            </a:r>
            <a:r>
              <a:rPr lang="en-US" altLang="zh-CN" sz="1600" dirty="0">
                <a:solidFill>
                  <a:srgbClr val="FF0000"/>
                </a:solidFill>
                <a:latin typeface="Microsoft YaHei" charset="-122"/>
                <a:ea typeface="Microsoft YaHei" charset="-122"/>
                <a:cs typeface="Microsoft YaHei" charset="-122"/>
              </a:rPr>
              <a:t>10</a:t>
            </a:r>
            <a:r>
              <a:rPr lang="zh-CN" altLang="en-US" sz="1600" dirty="0">
                <a:solidFill>
                  <a:srgbClr val="FF0000"/>
                </a:solidFill>
                <a:latin typeface="Microsoft YaHei" charset="-122"/>
                <a:ea typeface="Microsoft YaHei" charset="-122"/>
                <a:cs typeface="Microsoft YaHei" charset="-122"/>
              </a:rPr>
              <a:t>和</a:t>
            </a:r>
            <a:r>
              <a:rPr lang="en-US" altLang="zh-CN" sz="1600" dirty="0">
                <a:solidFill>
                  <a:srgbClr val="FF0000"/>
                </a:solidFill>
                <a:latin typeface="Microsoft YaHei" charset="-122"/>
                <a:ea typeface="Microsoft YaHei" charset="-122"/>
                <a:cs typeface="Microsoft YaHei" charset="-122"/>
              </a:rPr>
              <a:t>6</a:t>
            </a:r>
            <a:r>
              <a:rPr lang="zh-CN" altLang="en-US" sz="1600" dirty="0">
                <a:solidFill>
                  <a:srgbClr val="FF0000"/>
                </a:solidFill>
                <a:latin typeface="Microsoft YaHei" charset="-122"/>
                <a:ea typeface="Microsoft YaHei" charset="-122"/>
                <a:cs typeface="Microsoft YaHei" charset="-122"/>
              </a:rPr>
              <a:t>谁更重要？</a:t>
            </a:r>
            <a:endParaRPr lang="en-US" altLang="zh-CN" sz="1600" dirty="0">
              <a:solidFill>
                <a:srgbClr val="FF0000"/>
              </a:solidFill>
              <a:latin typeface="Microsoft YaHei" charset="-122"/>
              <a:ea typeface="Microsoft YaHei" charset="-122"/>
              <a:cs typeface="Microsoft YaHei" charset="-122"/>
            </a:endParaRPr>
          </a:p>
          <a:p>
            <a:r>
              <a:rPr lang="zh-CN" altLang="en-US" sz="1600" dirty="0">
                <a:solidFill>
                  <a:srgbClr val="0070C0"/>
                </a:solidFill>
                <a:latin typeface="Microsoft YaHei" charset="-122"/>
                <a:ea typeface="Microsoft YaHei" charset="-122"/>
              </a:rPr>
              <a:t>还真难说；因为</a:t>
            </a:r>
            <a:r>
              <a:rPr lang="en-US" altLang="zh-CN" sz="1600" dirty="0">
                <a:solidFill>
                  <a:srgbClr val="0070C0"/>
                </a:solidFill>
                <a:latin typeface="Microsoft YaHei" charset="-122"/>
                <a:ea typeface="Microsoft YaHei" charset="-122"/>
              </a:rPr>
              <a:t>6</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5/7/8</a:t>
            </a:r>
            <a:r>
              <a:rPr lang="zh-CN" altLang="en-US" sz="1600" dirty="0">
                <a:solidFill>
                  <a:srgbClr val="0070C0"/>
                </a:solidFill>
                <a:latin typeface="Microsoft YaHei" charset="-122"/>
                <a:ea typeface="Microsoft YaHei" charset="-122"/>
              </a:rPr>
              <a:t>的投票；</a:t>
            </a:r>
            <a:endParaRPr lang="en-US" altLang="zh-CN" sz="1600" dirty="0">
              <a:solidFill>
                <a:srgbClr val="0070C0"/>
              </a:solidFill>
              <a:latin typeface="Microsoft YaHei" charset="-122"/>
              <a:ea typeface="Microsoft YaHei" charset="-122"/>
            </a:endParaRPr>
          </a:p>
          <a:p>
            <a:r>
              <a:rPr lang="zh-CN" altLang="en-US" sz="1600" dirty="0">
                <a:solidFill>
                  <a:srgbClr val="0070C0"/>
                </a:solidFill>
                <a:latin typeface="Microsoft YaHei" charset="-122"/>
                <a:ea typeface="Microsoft YaHei" charset="-122"/>
              </a:rPr>
              <a:t>但是</a:t>
            </a:r>
            <a:r>
              <a:rPr lang="en-US" altLang="zh-CN" sz="1600" dirty="0">
                <a:solidFill>
                  <a:srgbClr val="0070C0"/>
                </a:solidFill>
                <a:latin typeface="Microsoft YaHei" charset="-122"/>
                <a:ea typeface="Microsoft YaHei" charset="-122"/>
              </a:rPr>
              <a:t>10</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9</a:t>
            </a:r>
            <a:r>
              <a:rPr lang="zh-CN" altLang="en-US" sz="1600" dirty="0">
                <a:solidFill>
                  <a:srgbClr val="0070C0"/>
                </a:solidFill>
                <a:latin typeface="Microsoft YaHei" charset="-122"/>
                <a:ea typeface="Microsoft YaHei" charset="-122"/>
              </a:rPr>
              <a:t>的投票，而</a:t>
            </a:r>
            <a:r>
              <a:rPr lang="en-US" altLang="zh-CN" sz="1600" dirty="0">
                <a:solidFill>
                  <a:srgbClr val="0070C0"/>
                </a:solidFill>
                <a:latin typeface="Microsoft YaHei" charset="-122"/>
                <a:ea typeface="Microsoft YaHei" charset="-122"/>
              </a:rPr>
              <a:t>9</a:t>
            </a:r>
            <a:r>
              <a:rPr lang="zh-CN" altLang="en-US" sz="1600" dirty="0">
                <a:solidFill>
                  <a:srgbClr val="0070C0"/>
                </a:solidFill>
                <a:latin typeface="Microsoft YaHei" charset="-122"/>
                <a:ea typeface="Microsoft YaHei" charset="-122"/>
              </a:rPr>
              <a:t>得到了</a:t>
            </a:r>
            <a:r>
              <a:rPr lang="en-US" altLang="zh-CN" sz="1600" dirty="0">
                <a:solidFill>
                  <a:srgbClr val="0070C0"/>
                </a:solidFill>
                <a:latin typeface="Microsoft YaHei" charset="-122"/>
                <a:ea typeface="Microsoft YaHei" charset="-122"/>
              </a:rPr>
              <a:t>6</a:t>
            </a:r>
            <a:r>
              <a:rPr lang="zh-CN" altLang="en-US" sz="1600" dirty="0">
                <a:solidFill>
                  <a:srgbClr val="0070C0"/>
                </a:solidFill>
                <a:latin typeface="Microsoft YaHei" charset="-122"/>
                <a:ea typeface="Microsoft YaHei" charset="-122"/>
              </a:rPr>
              <a:t>的投票。</a:t>
            </a:r>
            <a:endParaRPr lang="en-US" sz="1600" dirty="0">
              <a:solidFill>
                <a:srgbClr val="0070C0"/>
              </a:solidFill>
            </a:endParaRPr>
          </a:p>
        </p:txBody>
      </p:sp>
      <p:sp>
        <p:nvSpPr>
          <p:cNvPr id="7" name="Rectangle 12"/>
          <p:cNvSpPr/>
          <p:nvPr/>
        </p:nvSpPr>
        <p:spPr>
          <a:xfrm>
            <a:off x="78524" y="4356040"/>
            <a:ext cx="3704024" cy="400110"/>
          </a:xfrm>
          <a:prstGeom prst="rect">
            <a:avLst/>
          </a:prstGeom>
        </p:spPr>
        <p:txBody>
          <a:bodyPr wrap="square">
            <a:spAutoFit/>
          </a:bodyPr>
          <a:lstStyle/>
          <a:p>
            <a:pPr algn="ctr">
              <a:spcBef>
                <a:spcPct val="20000"/>
              </a:spcBef>
            </a:pPr>
            <a:r>
              <a:rPr lang="en-US" altLang="zh-CN" sz="2000" dirty="0">
                <a:solidFill>
                  <a:srgbClr val="C00000"/>
                </a:solidFill>
                <a:latin typeface="Microsoft YaHei" charset="-122"/>
                <a:ea typeface="Microsoft YaHei" charset="-122"/>
                <a:cs typeface="Microsoft YaHei" charset="-122"/>
              </a:rPr>
              <a:t>In-Degree</a:t>
            </a:r>
            <a:r>
              <a:rPr lang="zh-CN" altLang="en-US" sz="2000" dirty="0">
                <a:solidFill>
                  <a:srgbClr val="AE0627"/>
                </a:solidFill>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Centrality</a:t>
            </a:r>
            <a:r>
              <a:rPr lang="zh-CN" altLang="en-US" sz="2000" dirty="0">
                <a:latin typeface="Microsoft YaHei" charset="-122"/>
                <a:ea typeface="Microsoft YaHei" charset="-122"/>
                <a:cs typeface="Microsoft YaHei" charset="-122"/>
              </a:rPr>
              <a:t>不能表达</a:t>
            </a:r>
            <a:r>
              <a:rPr lang="en-US" altLang="zh-CN" sz="2000" dirty="0">
                <a:latin typeface="Microsoft YaHei" charset="-122"/>
                <a:ea typeface="Microsoft YaHei" charset="-122"/>
                <a:cs typeface="Microsoft YaHei" charset="-122"/>
              </a:rPr>
              <a:t>!</a:t>
            </a:r>
            <a:endParaRPr lang="en-US" altLang="zh-CN" sz="2000" dirty="0">
              <a:latin typeface="微软雅黑" panose="020B0503020204020204" pitchFamily="34" charset="-122"/>
              <a:ea typeface="微软雅黑" panose="020B0503020204020204" pitchFamily="34" charset="-122"/>
            </a:endParaRPr>
          </a:p>
        </p:txBody>
      </p:sp>
      <p:sp>
        <p:nvSpPr>
          <p:cNvPr id="3" name="上箭头 2"/>
          <p:cNvSpPr/>
          <p:nvPr/>
        </p:nvSpPr>
        <p:spPr>
          <a:xfrm>
            <a:off x="1607820" y="4034790"/>
            <a:ext cx="422910" cy="3238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63906" y="1491615"/>
            <a:ext cx="7101239" cy="1080000"/>
          </a:xfrm>
          <a:prstGeom prst="rect">
            <a:avLst/>
          </a:prstGeom>
        </p:spPr>
      </p:pic>
    </p:spTree>
    <p:extLst>
      <p:ext uri="{BB962C8B-B14F-4D97-AF65-F5344CB8AC3E}">
        <p14:creationId xmlns:p14="http://schemas.microsoft.com/office/powerpoint/2010/main" val="30687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Page rank</a:t>
            </a:r>
            <a:r>
              <a:rPr lang="zh-CN" altLang="en-US" dirty="0"/>
              <a:t>计算</a:t>
            </a:r>
            <a:r>
              <a:rPr lang="en-US" altLang="zh-CN" dirty="0"/>
              <a:t>Python</a:t>
            </a:r>
            <a:r>
              <a:rPr lang="zh-CN" altLang="en-US" dirty="0"/>
              <a:t>实例分析</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63906" y="1491615"/>
            <a:ext cx="7101239" cy="1080000"/>
          </a:xfrm>
          <a:prstGeom prst="rect">
            <a:avLst/>
          </a:prstGeom>
        </p:spPr>
      </p:pic>
      <p:pic>
        <p:nvPicPr>
          <p:cNvPr id="5" name="图片 4"/>
          <p:cNvPicPr>
            <a:picLocks noChangeAspect="1"/>
          </p:cNvPicPr>
          <p:nvPr/>
        </p:nvPicPr>
        <p:blipFill>
          <a:blip r:embed="rId3"/>
          <a:stretch>
            <a:fillRect/>
          </a:stretch>
        </p:blipFill>
        <p:spPr>
          <a:xfrm>
            <a:off x="2833119" y="2127885"/>
            <a:ext cx="2962812" cy="2880000"/>
          </a:xfrm>
          <a:prstGeom prst="rect">
            <a:avLst/>
          </a:prstGeom>
        </p:spPr>
      </p:pic>
    </p:spTree>
    <p:extLst>
      <p:ext uri="{BB962C8B-B14F-4D97-AF65-F5344CB8AC3E}">
        <p14:creationId xmlns:p14="http://schemas.microsoft.com/office/powerpoint/2010/main" val="1421105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354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endParaRPr kumimoji="1" lang="en-US" altLang="zh-CN"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7770"/>
            <a:ext cx="4668066" cy="3856990"/>
          </a:xfrm>
          <a:prstGeom prst="rect">
            <a:avLst/>
          </a:prstGeom>
          <a:ln>
            <a:noFill/>
          </a:ln>
          <a:effectLst>
            <a:softEdge rad="31750"/>
          </a:effectLst>
        </p:spPr>
      </p:pic>
      <p:sp>
        <p:nvSpPr>
          <p:cNvPr id="7" name="Content Placeholder 2"/>
          <p:cNvSpPr txBox="1">
            <a:spLocks/>
          </p:cNvSpPr>
          <p:nvPr/>
        </p:nvSpPr>
        <p:spPr>
          <a:xfrm>
            <a:off x="5231131" y="1505720"/>
            <a:ext cx="3520439" cy="2211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ym typeface="Wingdings"/>
              </a:rPr>
              <a:t>考虑新的场景</a:t>
            </a:r>
            <a:endParaRPr lang="en-US" altLang="zh-CN" dirty="0">
              <a:sym typeface="Wingdings"/>
            </a:endParaRPr>
          </a:p>
          <a:p>
            <a:pPr lvl="1"/>
            <a:r>
              <a:rPr lang="zh-CN" altLang="en-US" dirty="0">
                <a:sym typeface="Wingdings"/>
              </a:rPr>
              <a:t>如果用户已经收藏了网页</a:t>
            </a:r>
            <a:r>
              <a:rPr lang="en-US" altLang="zh-CN" dirty="0">
                <a:latin typeface="Calibri" charset="0"/>
                <a:ea typeface="Calibri" charset="0"/>
                <a:cs typeface="Calibri" charset="0"/>
                <a:sym typeface="Wingdings"/>
              </a:rPr>
              <a:t>D</a:t>
            </a:r>
            <a:r>
              <a:rPr lang="zh-CN" altLang="en-US" dirty="0">
                <a:sym typeface="Wingdings"/>
              </a:rPr>
              <a:t>和</a:t>
            </a:r>
            <a:r>
              <a:rPr lang="en-US" altLang="zh-CN" dirty="0">
                <a:latin typeface="Calibri" charset="0"/>
                <a:ea typeface="Calibri" charset="0"/>
                <a:cs typeface="Calibri" charset="0"/>
                <a:sym typeface="Wingdings"/>
              </a:rPr>
              <a:t>F</a:t>
            </a:r>
            <a:r>
              <a:rPr lang="zh-CN" altLang="en-US" dirty="0">
                <a:sym typeface="Wingdings"/>
              </a:rPr>
              <a:t>，希望最后算出的分数反映出这种偏好</a:t>
            </a:r>
            <a:endParaRPr lang="en-US" altLang="zh-CN" dirty="0">
              <a:sym typeface="Wingdings"/>
            </a:endParaRPr>
          </a:p>
          <a:p>
            <a:pPr lvl="1"/>
            <a:r>
              <a:rPr lang="zh-CN" altLang="en-US" dirty="0">
                <a:sym typeface="Wingdings"/>
              </a:rPr>
              <a:t>与已收藏网页</a:t>
            </a:r>
            <a:r>
              <a:rPr lang="en-US" altLang="zh-CN" dirty="0">
                <a:latin typeface="Calibri" charset="0"/>
                <a:ea typeface="Calibri" charset="0"/>
                <a:cs typeface="Calibri" charset="0"/>
                <a:sym typeface="Wingdings"/>
              </a:rPr>
              <a:t>D</a:t>
            </a:r>
            <a:r>
              <a:rPr lang="zh-CN" altLang="en-US" dirty="0">
                <a:sym typeface="Wingdings"/>
              </a:rPr>
              <a:t>和</a:t>
            </a:r>
            <a:r>
              <a:rPr lang="en-US" altLang="zh-CN" dirty="0">
                <a:latin typeface="Calibri" charset="0"/>
                <a:ea typeface="Calibri" charset="0"/>
                <a:cs typeface="Calibri" charset="0"/>
                <a:sym typeface="Wingdings"/>
              </a:rPr>
              <a:t>F</a:t>
            </a:r>
            <a:r>
              <a:rPr lang="zh-CN" altLang="en-US" dirty="0">
                <a:sym typeface="Wingdings"/>
              </a:rPr>
              <a:t>相关的（直接或间接指向）的网页得到更高的分数</a:t>
            </a:r>
            <a:endParaRPr lang="en-US" altLang="zh-CN" dirty="0">
              <a:sym typeface="Wingdings"/>
            </a:endParaRPr>
          </a:p>
        </p:txBody>
      </p:sp>
      <p:cxnSp>
        <p:nvCxnSpPr>
          <p:cNvPr id="8" name="Straight Arrow Connector 6"/>
          <p:cNvCxnSpPr/>
          <p:nvPr/>
        </p:nvCxnSpPr>
        <p:spPr>
          <a:xfrm flipH="1" flipV="1">
            <a:off x="4888230" y="3470910"/>
            <a:ext cx="582930" cy="228600"/>
          </a:xfrm>
          <a:prstGeom prst="straightConnector1">
            <a:avLst/>
          </a:prstGeom>
          <a:ln>
            <a:solidFill>
              <a:schemeClr val="accent3">
                <a:lumMod val="75000"/>
              </a:schemeClr>
            </a:solidFill>
            <a:prstDash val="dashDot"/>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7"/>
          <p:cNvCxnSpPr/>
          <p:nvPr/>
        </p:nvCxnSpPr>
        <p:spPr>
          <a:xfrm flipH="1" flipV="1">
            <a:off x="960121" y="3743186"/>
            <a:ext cx="4446269" cy="720090"/>
          </a:xfrm>
          <a:prstGeom prst="straightConnector1">
            <a:avLst/>
          </a:prstGeom>
          <a:ln>
            <a:solidFill>
              <a:schemeClr val="accent3">
                <a:lumMod val="75000"/>
              </a:schemeClr>
            </a:solidFill>
            <a:prstDash val="dashDot"/>
            <a:tailEnd type="triangle"/>
          </a:ln>
        </p:spPr>
        <p:style>
          <a:lnRef idx="2">
            <a:schemeClr val="accent2"/>
          </a:lnRef>
          <a:fillRef idx="0">
            <a:schemeClr val="accent2"/>
          </a:fillRef>
          <a:effectRef idx="1">
            <a:schemeClr val="accent2"/>
          </a:effectRef>
          <a:fontRef idx="minor">
            <a:schemeClr val="tx1"/>
          </a:fontRef>
        </p:style>
      </p:cxnSp>
      <p:sp>
        <p:nvSpPr>
          <p:cNvPr id="10" name="Content Placeholder 2"/>
          <p:cNvSpPr txBox="1">
            <a:spLocks/>
          </p:cNvSpPr>
          <p:nvPr/>
        </p:nvSpPr>
        <p:spPr>
          <a:xfrm>
            <a:off x="5471160" y="3726087"/>
            <a:ext cx="3520439" cy="12331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ym typeface="Wingdings"/>
              </a:rPr>
              <a:t>个性化</a:t>
            </a:r>
            <a:endParaRPr lang="en-US" altLang="zh-CN" dirty="0">
              <a:sym typeface="Wingdings"/>
            </a:endParaRPr>
          </a:p>
          <a:p>
            <a:pPr lvl="1"/>
            <a:r>
              <a:rPr lang="zh-CN" altLang="en-US" dirty="0">
                <a:latin typeface="STKaiti" charset="-122"/>
                <a:ea typeface="STKaiti" charset="-122"/>
                <a:cs typeface="STKaiti" charset="-122"/>
                <a:sym typeface="Wingdings"/>
              </a:rPr>
              <a:t>那些都是很好的可我偏偏不喜欢</a:t>
            </a:r>
            <a:r>
              <a:rPr lang="en-US" altLang="zh-CN" dirty="0">
                <a:latin typeface="STKaiti" charset="-122"/>
                <a:ea typeface="STKaiti" charset="-122"/>
                <a:cs typeface="STKaiti" charset="-122"/>
                <a:sym typeface="Wingdings"/>
              </a:rPr>
              <a:t>——《</a:t>
            </a:r>
            <a:r>
              <a:rPr lang="zh-CN" altLang="en-US" dirty="0">
                <a:latin typeface="STKaiti" charset="-122"/>
                <a:ea typeface="STKaiti" charset="-122"/>
                <a:cs typeface="STKaiti" charset="-122"/>
                <a:sym typeface="Wingdings"/>
              </a:rPr>
              <a:t>白马啸西风</a:t>
            </a:r>
            <a:r>
              <a:rPr lang="en-US" altLang="zh-CN" dirty="0">
                <a:latin typeface="STKaiti" charset="-122"/>
                <a:ea typeface="STKaiti" charset="-122"/>
                <a:cs typeface="STKaiti" charset="-122"/>
                <a:sym typeface="Wingdings"/>
              </a:rPr>
              <a:t>》</a:t>
            </a:r>
          </a:p>
        </p:txBody>
      </p:sp>
      <p:cxnSp>
        <p:nvCxnSpPr>
          <p:cNvPr id="11" name="Curved Connector 13"/>
          <p:cNvCxnSpPr/>
          <p:nvPr/>
        </p:nvCxnSpPr>
        <p:spPr>
          <a:xfrm rot="10800000">
            <a:off x="2507524" y="2159726"/>
            <a:ext cx="4049486" cy="2182946"/>
          </a:xfrm>
          <a:prstGeom prst="curvedConnector3">
            <a:avLst>
              <a:gd name="adj1" fmla="val 50000"/>
            </a:avLst>
          </a:prstGeom>
          <a:ln>
            <a:prstDash val="dashDot"/>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1544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Personalized PageRank</a:t>
                </a:r>
              </a:p>
              <a:p>
                <a:r>
                  <a:rPr lang="zh-CN" altLang="en-US" dirty="0"/>
                  <a:t>在前面计算的公式的基础上做了</a:t>
                </a:r>
                <a:r>
                  <a:rPr lang="zh-CN" altLang="en-US" dirty="0">
                    <a:solidFill>
                      <a:srgbClr val="C00000"/>
                    </a:solidFill>
                  </a:rPr>
                  <a:t>“微小”改动</a:t>
                </a:r>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r>
                  <a:rPr lang="zh-CN" altLang="en-US" dirty="0"/>
                  <a:t>计算的过程也称</a:t>
                </a:r>
                <a:r>
                  <a:rPr lang="en-US" altLang="zh-CN" dirty="0">
                    <a:solidFill>
                      <a:srgbClr val="C00000"/>
                    </a:solidFill>
                    <a:latin typeface="Calibri" charset="0"/>
                    <a:ea typeface="Calibri" charset="0"/>
                    <a:cs typeface="Calibri" charset="0"/>
                  </a:rPr>
                  <a:t>Random</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Walk</a:t>
                </a:r>
                <a:r>
                  <a:rPr lang="zh-CN" altLang="en-US" dirty="0">
                    <a:solidFill>
                      <a:srgbClr val="C00000"/>
                    </a:solidFill>
                    <a:latin typeface="Calibri" charset="0"/>
                    <a:ea typeface="Calibri" charset="0"/>
                    <a:cs typeface="Calibri" charset="0"/>
                  </a:rPr>
                  <a:t> </a:t>
                </a:r>
                <a:r>
                  <a:rPr lang="en-US" altLang="zh-CN" dirty="0">
                    <a:solidFill>
                      <a:srgbClr val="C00000"/>
                    </a:solidFill>
                    <a:latin typeface="Calibri" charset="0"/>
                    <a:ea typeface="Calibri" charset="0"/>
                    <a:cs typeface="Calibri" charset="0"/>
                  </a:rPr>
                  <a:t>with</a:t>
                </a:r>
                <a:r>
                  <a:rPr lang="zh-CN" altLang="en-US" dirty="0">
                    <a:solidFill>
                      <a:srgbClr val="C00000"/>
                    </a:solidFill>
                    <a:latin typeface="Calibri" charset="0"/>
                    <a:ea typeface="Calibri" charset="0"/>
                    <a:cs typeface="Calibri" charset="0"/>
                  </a:rPr>
                  <a:t> </a:t>
                </a:r>
                <a:r>
                  <a:rPr lang="en-US" altLang="zh-CN" b="1" dirty="0">
                    <a:solidFill>
                      <a:srgbClr val="C00000"/>
                    </a:solidFill>
                    <a:latin typeface="Calibri" charset="0"/>
                    <a:ea typeface="Calibri" charset="0"/>
                    <a:cs typeface="Calibri" charset="0"/>
                  </a:rPr>
                  <a:t>Restart</a:t>
                </a:r>
              </a:p>
              <a:p>
                <a:r>
                  <a:rPr lang="zh-CN" altLang="en-US" b="1" dirty="0">
                    <a:solidFill>
                      <a:schemeClr val="tx1"/>
                    </a:solidFill>
                    <a:latin typeface="Calibri" charset="0"/>
                    <a:cs typeface="Calibri" charset="0"/>
                  </a:rPr>
                  <a:t>比如</a:t>
                </a:r>
                <a14:m>
                  <m:oMath xmlns:m="http://schemas.openxmlformats.org/officeDocument/2006/math">
                    <m:r>
                      <a:rPr lang="en-US" altLang="zh-CN" i="1">
                        <a:solidFill>
                          <a:schemeClr val="tx1"/>
                        </a:solidFill>
                        <a:latin typeface="Cambria Math" charset="0"/>
                      </a:rPr>
                      <m:t>𝛼</m:t>
                    </m:r>
                  </m:oMath>
                </a14:m>
                <a:r>
                  <a:rPr lang="en-US" altLang="zh-CN" b="1" dirty="0">
                    <a:solidFill>
                      <a:schemeClr val="tx1"/>
                    </a:solidFill>
                  </a:rPr>
                  <a:t>=0.85</a:t>
                </a:r>
                <a:r>
                  <a:rPr lang="zh-CN" altLang="en-US" b="1" dirty="0">
                    <a:solidFill>
                      <a:schemeClr val="tx1"/>
                    </a:solidFill>
                  </a:rPr>
                  <a:t>，</a:t>
                </a:r>
                <a14:m>
                  <m:oMath xmlns:m="http://schemas.openxmlformats.org/officeDocument/2006/math">
                    <m:sSup>
                      <m:sSupPr>
                        <m:ctrlPr>
                          <a:rPr lang="en-US" altLang="zh-CN" b="1" i="1">
                            <a:solidFill>
                              <a:schemeClr val="tx1"/>
                            </a:solidFill>
                            <a:latin typeface="Cambria Math" panose="02040503050406030204" pitchFamily="18" charset="0"/>
                          </a:rPr>
                        </m:ctrlPr>
                      </m:sSupPr>
                      <m:e>
                        <m:r>
                          <a:rPr lang="en-US" altLang="zh-CN" b="1" i="1">
                            <a:solidFill>
                              <a:schemeClr val="tx1"/>
                            </a:solidFill>
                            <a:latin typeface="Cambria Math" charset="0"/>
                          </a:rPr>
                          <m:t>𝒑</m:t>
                        </m:r>
                      </m:e>
                      <m:sup>
                        <m:r>
                          <a:rPr lang="en-US" altLang="zh-CN" b="1" i="1">
                            <a:solidFill>
                              <a:schemeClr val="tx1"/>
                            </a:solidFill>
                            <a:latin typeface="Cambria Math" charset="0"/>
                          </a:rPr>
                          <m:t>(</m:t>
                        </m:r>
                        <m:r>
                          <a:rPr lang="en-US" altLang="zh-CN" b="1" i="1">
                            <a:solidFill>
                              <a:schemeClr val="tx1"/>
                            </a:solidFill>
                            <a:latin typeface="Cambria Math" charset="0"/>
                          </a:rPr>
                          <m:t>𝟎</m:t>
                        </m:r>
                        <m:r>
                          <a:rPr lang="en-US" altLang="zh-CN" b="1" i="1">
                            <a:solidFill>
                              <a:schemeClr val="tx1"/>
                            </a:solidFill>
                            <a:latin typeface="Cambria Math" charset="0"/>
                          </a:rPr>
                          <m:t>)</m:t>
                        </m:r>
                      </m:sup>
                    </m:sSup>
                  </m:oMath>
                </a14:m>
                <a:r>
                  <a:rPr lang="en-US" altLang="zh-CN" b="1" dirty="0">
                    <a:solidFill>
                      <a:schemeClr val="tx1"/>
                    </a:solidFill>
                  </a:rPr>
                  <a:t>=(1,0,0,0)</a:t>
                </a:r>
                <a:endParaRPr lang="en-US" altLang="zh-CN" b="1" dirty="0">
                  <a:solidFill>
                    <a:srgbClr val="C00000"/>
                  </a:solidFill>
                </a:endParaRPr>
              </a:p>
              <a:p>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4"/>
              <p:cNvSpPr txBox="1"/>
              <p:nvPr/>
            </p:nvSpPr>
            <p:spPr>
              <a:xfrm>
                <a:off x="1119164" y="1667029"/>
                <a:ext cx="2746586"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charset="0"/>
                        </a:rPr>
                        <m:t>𝑝</m:t>
                      </m:r>
                      <m:r>
                        <a:rPr lang="en-US" altLang="zh-CN" sz="2000" b="0" i="1" smtClean="0">
                          <a:latin typeface="Cambria Math" charset="0"/>
                        </a:rPr>
                        <m:t>=</m:t>
                      </m:r>
                      <m:r>
                        <a:rPr lang="en-US" altLang="zh-CN" sz="2000" b="0" i="1" smtClean="0">
                          <a:latin typeface="Cambria Math" charset="0"/>
                        </a:rPr>
                        <m:t>𝛼</m:t>
                      </m:r>
                      <m:r>
                        <a:rPr lang="zh-CN" altLang="en-US" sz="2000" b="1" i="1" smtClean="0">
                          <a:latin typeface="Cambria Math" charset="0"/>
                        </a:rPr>
                        <m:t> </m:t>
                      </m:r>
                      <m:r>
                        <a:rPr lang="en-US" altLang="zh-CN" sz="2000" b="1" i="1" smtClean="0">
                          <a:latin typeface="Cambria Math" charset="0"/>
                        </a:rPr>
                        <m:t>𝒑𝑳</m:t>
                      </m:r>
                      <m:r>
                        <a:rPr lang="en-US" altLang="zh-CN" sz="2000" b="0" i="1" smtClean="0">
                          <a:latin typeface="Cambria Math" charset="0"/>
                        </a:rPr>
                        <m:t>+(1−</m:t>
                      </m:r>
                      <m:r>
                        <a:rPr lang="en-US" altLang="zh-CN" sz="2000" b="0" i="1" smtClean="0">
                          <a:latin typeface="Cambria Math" charset="0"/>
                        </a:rPr>
                        <m:t>𝛼</m:t>
                      </m:r>
                      <m:r>
                        <a:rPr lang="en-US" altLang="zh-CN" sz="2000" b="0" i="1" smtClean="0">
                          <a:latin typeface="Cambria Math" charset="0"/>
                        </a:rPr>
                        <m:t>)</m:t>
                      </m:r>
                      <m:r>
                        <a:rPr lang="zh-CN" altLang="en-US" sz="2000" b="1" i="1" smtClean="0">
                          <a:latin typeface="Cambria Math" charset="0"/>
                        </a:rPr>
                        <m:t> </m:t>
                      </m:r>
                      <m:sSup>
                        <m:sSupPr>
                          <m:ctrlPr>
                            <a:rPr lang="en-US" altLang="zh-CN" sz="2000" b="1" i="1" smtClean="0">
                              <a:latin typeface="Cambria Math" panose="02040503050406030204" pitchFamily="18" charset="0"/>
                            </a:rPr>
                          </m:ctrlPr>
                        </m:sSupPr>
                        <m:e>
                          <m:r>
                            <a:rPr lang="en-US" altLang="zh-CN" sz="2000" b="1" i="1" smtClean="0">
                              <a:latin typeface="Cambria Math" charset="0"/>
                            </a:rPr>
                            <m:t>𝒑</m:t>
                          </m:r>
                        </m:e>
                        <m:sup>
                          <m:r>
                            <a:rPr lang="en-US" altLang="zh-CN" sz="2000" b="1" i="1" smtClean="0">
                              <a:latin typeface="Cambria Math" charset="0"/>
                            </a:rPr>
                            <m:t>(</m:t>
                          </m:r>
                          <m:r>
                            <a:rPr lang="en-US" altLang="zh-CN" sz="2000" b="1" i="1" smtClean="0">
                              <a:latin typeface="Cambria Math" charset="0"/>
                            </a:rPr>
                            <m:t>𝟎</m:t>
                          </m:r>
                          <m:r>
                            <a:rPr lang="en-US" altLang="zh-CN" sz="2000" b="1" i="1" smtClean="0">
                              <a:latin typeface="Cambria Math" charset="0"/>
                            </a:rPr>
                            <m:t>)</m:t>
                          </m:r>
                        </m:sup>
                      </m:sSup>
                    </m:oMath>
                  </m:oMathPara>
                </a14:m>
                <a:endParaRPr lang="en-US" sz="2000" dirty="0"/>
              </a:p>
            </p:txBody>
          </p:sp>
        </mc:Choice>
        <mc:Fallback xmlns="">
          <p:sp>
            <p:nvSpPr>
              <p:cNvPr id="6" name="TextBox 4"/>
              <p:cNvSpPr txBox="1">
                <a:spLocks noRot="1" noChangeAspect="1" noMove="1" noResize="1" noEditPoints="1" noAdjustHandles="1" noChangeArrowheads="1" noChangeShapeType="1" noTextEdit="1"/>
              </p:cNvSpPr>
              <p:nvPr/>
            </p:nvSpPr>
            <p:spPr>
              <a:xfrm>
                <a:off x="1119164" y="1667029"/>
                <a:ext cx="2746586" cy="320601"/>
              </a:xfrm>
              <a:prstGeom prst="rect">
                <a:avLst/>
              </a:prstGeom>
              <a:blipFill>
                <a:blip r:embed="rId3"/>
                <a:stretch>
                  <a:fillRect l="-667" t="-5660" r="-667" b="-320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5"/>
              <p:cNvSpPr/>
              <p:nvPr/>
            </p:nvSpPr>
            <p:spPr>
              <a:xfrm>
                <a:off x="4102236" y="1712175"/>
                <a:ext cx="4929170" cy="461665"/>
              </a:xfrm>
              <a:prstGeom prst="rect">
                <a:avLst/>
              </a:prstGeom>
            </p:spPr>
            <p:txBody>
              <a:bodyPr wrap="none">
                <a:spAutoFit/>
              </a:bodyPr>
              <a:lstStyle/>
              <a:p>
                <a14:m>
                  <m:oMath xmlns:m="http://schemas.openxmlformats.org/officeDocument/2006/math">
                    <m:r>
                      <a:rPr lang="en-US" altLang="zh-CN" sz="2400" b="0" i="1" smtClean="0">
                        <a:solidFill>
                          <a:schemeClr val="tx1"/>
                        </a:solidFill>
                        <a:latin typeface="Cambria Math" charset="0"/>
                      </a:rPr>
                      <m:t>𝛼</m:t>
                    </m:r>
                  </m:oMath>
                </a14:m>
                <a:r>
                  <a:rPr lang="en-US" altLang="zh-CN" sz="2400" dirty="0">
                    <a:solidFill>
                      <a:schemeClr val="tx1"/>
                    </a:solidFill>
                  </a:rPr>
                  <a:t>:</a:t>
                </a:r>
                <a:r>
                  <a:rPr lang="zh-CN" altLang="en-US" sz="2400" dirty="0">
                    <a:solidFill>
                      <a:schemeClr val="tx1"/>
                    </a:solidFill>
                  </a:rPr>
                  <a:t> </a:t>
                </a:r>
                <a:r>
                  <a:rPr lang="en-US" sz="2400" dirty="0">
                    <a:solidFill>
                      <a:schemeClr val="tx1"/>
                    </a:solidFill>
                  </a:rPr>
                  <a:t>Damping parameter</a:t>
                </a:r>
                <a:r>
                  <a:rPr lang="en-US" altLang="zh-CN" sz="2400" dirty="0">
                    <a:solidFill>
                      <a:schemeClr val="tx1"/>
                    </a:solidFill>
                  </a:rPr>
                  <a:t>,</a:t>
                </a:r>
                <a:r>
                  <a:rPr lang="zh-CN" altLang="en-US" sz="2400" dirty="0">
                    <a:solidFill>
                      <a:srgbClr val="FF0000"/>
                    </a:solidFill>
                  </a:rPr>
                  <a:t> </a:t>
                </a:r>
                <a:r>
                  <a:rPr lang="zh-CN" altLang="en-US" sz="2400" dirty="0">
                    <a:solidFill>
                      <a:srgbClr val="C00000"/>
                    </a:solidFill>
                  </a:rPr>
                  <a:t>经验上取</a:t>
                </a:r>
                <a:r>
                  <a:rPr lang="en-US" altLang="zh-CN" sz="2400" dirty="0">
                    <a:solidFill>
                      <a:srgbClr val="C00000"/>
                    </a:solidFill>
                  </a:rPr>
                  <a:t>0.85</a:t>
                </a:r>
                <a:endParaRPr lang="en-US" sz="2400" dirty="0">
                  <a:solidFill>
                    <a:srgbClr val="C00000"/>
                  </a:solidFill>
                </a:endParaRPr>
              </a:p>
            </p:txBody>
          </p:sp>
        </mc:Choice>
        <mc:Fallback xmlns="">
          <p:sp>
            <p:nvSpPr>
              <p:cNvPr id="7" name="Rectangle 5"/>
              <p:cNvSpPr>
                <a:spLocks noRot="1" noChangeAspect="1" noMove="1" noResize="1" noEditPoints="1" noAdjustHandles="1" noChangeArrowheads="1" noChangeShapeType="1" noTextEdit="1"/>
              </p:cNvSpPr>
              <p:nvPr/>
            </p:nvSpPr>
            <p:spPr>
              <a:xfrm>
                <a:off x="4102236" y="1712175"/>
                <a:ext cx="4929170" cy="461665"/>
              </a:xfrm>
              <a:prstGeom prst="rect">
                <a:avLst/>
              </a:prstGeom>
              <a:blipFill>
                <a:blip r:embed="rId4"/>
                <a:stretch>
                  <a:fillRect t="-15789" r="-742" b="-30263"/>
                </a:stretch>
              </a:blipFill>
            </p:spPr>
            <p:txBody>
              <a:bodyPr/>
              <a:lstStyle/>
              <a:p>
                <a:r>
                  <a:rPr lang="zh-CN" altLang="en-US">
                    <a:noFill/>
                  </a:rPr>
                  <a:t> </a:t>
                </a:r>
              </a:p>
            </p:txBody>
          </p:sp>
        </mc:Fallback>
      </mc:AlternateContent>
      <p:cxnSp>
        <p:nvCxnSpPr>
          <p:cNvPr id="8" name="Straight Arrow Connector 8"/>
          <p:cNvCxnSpPr>
            <a:cxnSpLocks/>
            <a:stCxn id="9" idx="1"/>
          </p:cNvCxnSpPr>
          <p:nvPr/>
        </p:nvCxnSpPr>
        <p:spPr>
          <a:xfrm flipH="1" flipV="1">
            <a:off x="3741420" y="1882140"/>
            <a:ext cx="989529" cy="411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椭圆 8">
            <a:extLst>
              <a:ext uri="{FF2B5EF4-FFF2-40B4-BE49-F238E27FC236}">
                <a16:creationId xmlns:a16="http://schemas.microsoft.com/office/drawing/2014/main" id="{C0AFB9F7-7224-498E-9C02-86F8F0E5EAD7}"/>
              </a:ext>
            </a:extLst>
          </p:cNvPr>
          <p:cNvSpPr/>
          <p:nvPr/>
        </p:nvSpPr>
        <p:spPr>
          <a:xfrm>
            <a:off x="4586894" y="2195945"/>
            <a:ext cx="983672" cy="6684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3"/>
          <p:cNvPicPr>
            <a:picLocks noChangeAspect="1"/>
          </p:cNvPicPr>
          <p:nvPr/>
        </p:nvPicPr>
        <p:blipFill rotWithShape="1">
          <a:blip r:embed="rId5">
            <a:extLst>
              <a:ext uri="{28A0092B-C50C-407E-A947-70E740481C1C}">
                <a14:useLocalDpi xmlns:a14="http://schemas.microsoft.com/office/drawing/2010/main" val="0"/>
              </a:ext>
            </a:extLst>
          </a:blip>
          <a:srcRect r="50136"/>
          <a:stretch/>
        </p:blipFill>
        <p:spPr>
          <a:xfrm>
            <a:off x="6609502" y="2508953"/>
            <a:ext cx="1881302" cy="1944357"/>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366202" y="2994955"/>
                <a:ext cx="4991751" cy="1181927"/>
              </a:xfrm>
              <a:prstGeom prst="rect">
                <a:avLst/>
              </a:prstGeom>
            </p:spPr>
            <p:txBody>
              <a:bodyPr wrap="none">
                <a:spAutoFit/>
              </a:bodyPr>
              <a:lstStyle/>
              <a:p>
                <a:pPr lvl="1"/>
                <a14:m>
                  <m:oMath xmlns:m="http://schemas.openxmlformats.org/officeDocument/2006/math">
                    <m:r>
                      <m:rPr>
                        <m:sty m:val="p"/>
                      </m:rPr>
                      <a:rPr lang="en-US" altLang="zh-CN" sz="1400" i="1" dirty="0">
                        <a:latin typeface="Cambria Math" panose="02040503050406030204" pitchFamily="18" charset="0"/>
                      </a:rPr>
                      <m:t>L</m:t>
                    </m:r>
                    <m:r>
                      <a:rPr lang="en-US" altLang="zh-CN" sz="1400" i="1" dirty="0">
                        <a:latin typeface="Cambria Math" panose="02040503050406030204" pitchFamily="18" charset="0"/>
                      </a:rPr>
                      <m:t>=</m:t>
                    </m:r>
                    <m:sSup>
                      <m:sSupPr>
                        <m:ctrlPr>
                          <a:rPr lang="en-US" altLang="zh-CN" sz="1400" i="1" dirty="0" smtClean="0">
                            <a:latin typeface="Cambria Math" panose="02040503050406030204" pitchFamily="18" charset="0"/>
                          </a:rPr>
                        </m:ctrlPr>
                      </m:sSupPr>
                      <m:e>
                        <m:r>
                          <a:rPr lang="en-US" altLang="zh-CN" sz="1400" i="1" dirty="0">
                            <a:latin typeface="Cambria Math" panose="02040503050406030204" pitchFamily="18" charset="0"/>
                          </a:rPr>
                          <m:t>𝑀</m:t>
                        </m:r>
                      </m:e>
                      <m:sup>
                        <m:r>
                          <a:rPr lang="en-US" altLang="zh-CN" sz="1400" i="1" dirty="0">
                            <a:latin typeface="Cambria Math" panose="02040503050406030204" pitchFamily="18" charset="0"/>
                          </a:rPr>
                          <m:t>−1</m:t>
                        </m:r>
                      </m:sup>
                    </m:sSup>
                    <m:r>
                      <a:rPr lang="en-US" altLang="zh-CN" sz="1400" i="1" dirty="0">
                        <a:latin typeface="Cambria Math" charset="0"/>
                      </a:rPr>
                      <m:t>𝐴</m:t>
                    </m:r>
                    <m:r>
                      <a:rPr lang="en-US" altLang="zh-CN" sz="1400" b="0" i="1" dirty="0" smtClean="0">
                        <a:latin typeface="Cambria Math" panose="02040503050406030204" pitchFamily="18" charset="0"/>
                      </a:rPr>
                      <m:t>=</m:t>
                    </m:r>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f>
                                <m:fPr>
                                  <m:ctrlPr>
                                    <a:rPr lang="en-US" altLang="zh-CN" sz="1400" i="1" dirty="0" smtClean="0">
                                      <a:latin typeface="Cambria Math" panose="02040503050406030204" pitchFamily="18" charset="0"/>
                                    </a:rPr>
                                  </m:ctrlPr>
                                </m:fPr>
                                <m:num>
                                  <m:r>
                                    <a:rPr lang="en-US" altLang="zh-CN" sz="1400" b="0" i="1" dirty="0" smtClean="0">
                                      <a:latin typeface="Cambria Math" panose="02040503050406030204" pitchFamily="18" charset="0"/>
                                    </a:rPr>
                                    <m:t>1</m:t>
                                  </m:r>
                                </m:num>
                                <m:den>
                                  <m:r>
                                    <a:rPr lang="en-US" altLang="zh-CN" sz="1400" b="0" i="1" dirty="0" smtClean="0">
                                      <a:latin typeface="Cambria Math" panose="02040503050406030204" pitchFamily="18" charset="0"/>
                                    </a:rPr>
                                    <m:t>2</m:t>
                                  </m:r>
                                </m:den>
                              </m:f>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
                      </m:e>
                    </m:d>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
                      </m:e>
                    </m:d>
                  </m:oMath>
                </a14:m>
                <a:r>
                  <a:rPr lang="en-US" altLang="zh-CN" sz="1400" dirty="0"/>
                  <a:t>=</a:t>
                </a:r>
                <a14:m>
                  <m:oMath xmlns:m="http://schemas.openxmlformats.org/officeDocument/2006/math">
                    <m:d>
                      <m:dPr>
                        <m:begChr m:val="["/>
                        <m:endChr m:val="]"/>
                        <m:ctrlPr>
                          <a:rPr lang="en-US" altLang="zh-CN" sz="1400" i="1" dirty="0">
                            <a:latin typeface="Cambria Math" panose="02040503050406030204" pitchFamily="18" charset="0"/>
                          </a:rPr>
                        </m:ctrlPr>
                      </m:dPr>
                      <m:e>
                        <m:m>
                          <m:mPr>
                            <m:mcs>
                              <m:mc>
                                <m:mcPr>
                                  <m:count m:val="4"/>
                                  <m:mcJc m:val="center"/>
                                </m:mcPr>
                              </m:mc>
                            </m:mcs>
                            <m:ctrlPr>
                              <a:rPr lang="en-US" altLang="zh-CN" sz="1400" i="1" dirty="0">
                                <a:latin typeface="Cambria Math" panose="02040503050406030204" pitchFamily="18" charset="0"/>
                              </a:rPr>
                            </m:ctrlPr>
                          </m:mPr>
                          <m:mr>
                            <m:e>
                              <m:r>
                                <m:rPr>
                                  <m:brk m:alnAt="7"/>
                                </m:rP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f>
                                <m:fPr>
                                  <m:ctrlPr>
                                    <a:rPr lang="en-US" altLang="zh-CN" sz="1400" i="1" dirty="0">
                                      <a:latin typeface="Cambria Math" panose="02040503050406030204" pitchFamily="18" charset="0"/>
                                    </a:rPr>
                                  </m:ctrlPr>
                                </m:fPr>
                                <m:num>
                                  <m:r>
                                    <a:rPr lang="en-US" altLang="zh-CN" sz="1400" i="1" dirty="0">
                                      <a:latin typeface="Cambria Math" panose="02040503050406030204" pitchFamily="18" charset="0"/>
                                    </a:rPr>
                                    <m:t>1</m:t>
                                  </m:r>
                                </m:num>
                                <m:den>
                                  <m:r>
                                    <a:rPr lang="en-US" altLang="zh-CN" sz="1400" i="1" dirty="0">
                                      <a:latin typeface="Cambria Math" panose="02040503050406030204" pitchFamily="18" charset="0"/>
                                    </a:rPr>
                                    <m:t>2</m:t>
                                  </m:r>
                                </m:den>
                              </m:f>
                            </m:e>
                            <m:e>
                              <m:f>
                                <m:fPr>
                                  <m:ctrlPr>
                                    <a:rPr lang="en-US" altLang="zh-CN" sz="1400" i="1" dirty="0">
                                      <a:latin typeface="Cambria Math" panose="02040503050406030204" pitchFamily="18" charset="0"/>
                                    </a:rPr>
                                  </m:ctrlPr>
                                </m:fPr>
                                <m:num>
                                  <m:r>
                                    <a:rPr lang="en-US" altLang="zh-CN" sz="1400" i="1" dirty="0">
                                      <a:latin typeface="Cambria Math" panose="02040503050406030204" pitchFamily="18" charset="0"/>
                                    </a:rPr>
                                    <m:t>1</m:t>
                                  </m:r>
                                </m:num>
                                <m:den>
                                  <m:r>
                                    <a:rPr lang="en-US" altLang="zh-CN" sz="1400" i="1" dirty="0">
                                      <a:latin typeface="Cambria Math" panose="02040503050406030204" pitchFamily="18" charset="0"/>
                                    </a:rPr>
                                    <m:t>2</m:t>
                                  </m:r>
                                </m:den>
                              </m:f>
                            </m:e>
                          </m:mr>
                          <m:mr>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1</m:t>
                              </m:r>
                            </m:e>
                          </m:mr>
                          <m:mr>
                            <m:e>
                              <m:r>
                                <a:rPr lang="en-US" altLang="zh-CN" sz="1400" i="1" dirty="0">
                                  <a:latin typeface="Cambria Math" panose="02040503050406030204" pitchFamily="18" charset="0"/>
                                </a:rPr>
                                <m:t>1</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e>
                              <m:r>
                                <a:rPr lang="en-US" altLang="zh-CN" sz="1400" i="1" dirty="0">
                                  <a:latin typeface="Cambria Math" panose="02040503050406030204" pitchFamily="18" charset="0"/>
                                </a:rPr>
                                <m:t>0</m:t>
                              </m:r>
                            </m:e>
                          </m:mr>
                        </m:m>
                      </m:e>
                    </m:d>
                  </m:oMath>
                </a14:m>
                <a:endParaRPr lang="zh-CN" altLang="en-US" sz="1400" dirty="0"/>
              </a:p>
              <a:p>
                <a:pPr lvl="1"/>
                <a:endParaRPr lang="en-US" altLang="zh-CN" sz="1400" dirty="0"/>
              </a:p>
            </p:txBody>
          </p:sp>
        </mc:Choice>
        <mc:Fallback xmlns="">
          <p:sp>
            <p:nvSpPr>
              <p:cNvPr id="11" name="矩形 10"/>
              <p:cNvSpPr>
                <a:spLocks noRot="1" noChangeAspect="1" noMove="1" noResize="1" noEditPoints="1" noAdjustHandles="1" noChangeArrowheads="1" noChangeShapeType="1" noTextEdit="1"/>
              </p:cNvSpPr>
              <p:nvPr/>
            </p:nvSpPr>
            <p:spPr>
              <a:xfrm>
                <a:off x="366202" y="2994955"/>
                <a:ext cx="4991751" cy="11819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55216" y="3967912"/>
                <a:ext cx="5138138" cy="1091453"/>
              </a:xfrm>
              <a:prstGeom prst="rect">
                <a:avLst/>
              </a:prstGeom>
              <a:solidFill>
                <a:schemeClr val="accent3">
                  <a:lumMod val="20000"/>
                  <a:lumOff val="80000"/>
                </a:schemeClr>
              </a:solidFill>
              <a:ln>
                <a:solidFill>
                  <a:srgbClr val="C00000"/>
                </a:solidFill>
              </a:ln>
            </p:spPr>
            <p:txBody>
              <a:bodyPr wrap="none">
                <a:spAutoFit/>
              </a:bodyPr>
              <a:lstStyle/>
              <a:p>
                <a14:m>
                  <m:oMath xmlns:m="http://schemas.openxmlformats.org/officeDocument/2006/math">
                    <m:r>
                      <a:rPr lang="en-US" altLang="zh-CN" sz="1600" i="1">
                        <a:latin typeface="Cambria Math" charset="0"/>
                      </a:rPr>
                      <m:t>𝑝</m:t>
                    </m:r>
                    <m:r>
                      <a:rPr lang="en-US" altLang="zh-CN" sz="1600" i="1">
                        <a:latin typeface="Cambria Math" charset="0"/>
                      </a:rPr>
                      <m:t>=</m:t>
                    </m:r>
                    <m:r>
                      <a:rPr lang="en-US" altLang="zh-CN" sz="1600" i="1">
                        <a:latin typeface="Cambria Math" charset="0"/>
                      </a:rPr>
                      <m:t>𝛼</m:t>
                    </m:r>
                    <m:r>
                      <a:rPr lang="zh-CN" altLang="en-US" sz="1600" b="1" i="1">
                        <a:latin typeface="Cambria Math" charset="0"/>
                      </a:rPr>
                      <m:t> </m:t>
                    </m:r>
                    <m:r>
                      <a:rPr lang="en-US" altLang="zh-CN" sz="1600" b="1" i="1">
                        <a:latin typeface="Cambria Math" charset="0"/>
                      </a:rPr>
                      <m:t>𝒑𝑳</m:t>
                    </m:r>
                    <m:r>
                      <a:rPr lang="en-US" altLang="zh-CN" sz="1600" i="1">
                        <a:latin typeface="Cambria Math" charset="0"/>
                      </a:rPr>
                      <m:t>+(1−</m:t>
                    </m:r>
                    <m:r>
                      <a:rPr lang="en-US" altLang="zh-CN" sz="1600" i="1">
                        <a:latin typeface="Cambria Math" charset="0"/>
                      </a:rPr>
                      <m:t>𝛼</m:t>
                    </m:r>
                    <m:r>
                      <a:rPr lang="en-US" altLang="zh-CN" sz="1600" i="1">
                        <a:latin typeface="Cambria Math" charset="0"/>
                      </a:rPr>
                      <m:t>)</m:t>
                    </m:r>
                    <m:r>
                      <a:rPr lang="zh-CN" altLang="en-US" sz="1600" b="1" i="1">
                        <a:latin typeface="Cambria Math" charset="0"/>
                      </a:rPr>
                      <m:t> </m:t>
                    </m:r>
                    <m:sSup>
                      <m:sSupPr>
                        <m:ctrlPr>
                          <a:rPr lang="en-US" altLang="zh-CN" sz="1600" b="1" i="1">
                            <a:latin typeface="Cambria Math" panose="02040503050406030204" pitchFamily="18" charset="0"/>
                          </a:rPr>
                        </m:ctrlPr>
                      </m:sSupPr>
                      <m:e>
                        <m:r>
                          <a:rPr lang="en-US" altLang="zh-CN" sz="1600" b="1" i="1">
                            <a:latin typeface="Cambria Math" charset="0"/>
                          </a:rPr>
                          <m:t>𝒑</m:t>
                        </m:r>
                      </m:e>
                      <m:sup>
                        <m:r>
                          <a:rPr lang="en-US" altLang="zh-CN" sz="1600" b="1" i="1">
                            <a:latin typeface="Cambria Math" charset="0"/>
                          </a:rPr>
                          <m:t>(</m:t>
                        </m:r>
                        <m:r>
                          <a:rPr lang="en-US" altLang="zh-CN" sz="1600" b="1" i="1">
                            <a:latin typeface="Cambria Math" charset="0"/>
                          </a:rPr>
                          <m:t>𝟎</m:t>
                        </m:r>
                        <m:r>
                          <a:rPr lang="en-US" altLang="zh-CN" sz="1600" b="1" i="1">
                            <a:latin typeface="Cambria Math" charset="0"/>
                          </a:rPr>
                          <m:t>)</m:t>
                        </m:r>
                      </m:sup>
                    </m:sSup>
                  </m:oMath>
                </a14:m>
                <a:r>
                  <a:rPr lang="en-US" altLang="zh-CN" sz="1600" dirty="0"/>
                  <a:t>=0.85p</a:t>
                </a:r>
                <a14:m>
                  <m:oMath xmlns:m="http://schemas.openxmlformats.org/officeDocument/2006/math">
                    <m:d>
                      <m:dPr>
                        <m:begChr m:val="["/>
                        <m:endChr m:val="]"/>
                        <m:ctrlPr>
                          <a:rPr lang="en-US" altLang="zh-CN" sz="1600" i="1" dirty="0">
                            <a:latin typeface="Cambria Math" panose="02040503050406030204" pitchFamily="18" charset="0"/>
                          </a:rPr>
                        </m:ctrlPr>
                      </m:dPr>
                      <m:e>
                        <m:m>
                          <m:mPr>
                            <m:mcs>
                              <m:mc>
                                <m:mcPr>
                                  <m:count m:val="4"/>
                                  <m:mcJc m:val="center"/>
                                </m:mcPr>
                              </m:mc>
                            </m:mcs>
                            <m:ctrlPr>
                              <a:rPr lang="en-US" altLang="zh-CN" sz="1600" i="1" dirty="0">
                                <a:latin typeface="Cambria Math" panose="02040503050406030204" pitchFamily="18" charset="0"/>
                              </a:rPr>
                            </m:ctrlPr>
                          </m:mPr>
                          <m:mr>
                            <m:e>
                              <m:r>
                                <m:rPr>
                                  <m:brk m:alnAt="7"/>
                                </m:rPr>
                                <a:rPr lang="en-US" altLang="zh-CN" sz="1600" i="1" dirty="0">
                                  <a:latin typeface="Cambria Math" panose="02040503050406030204" pitchFamily="18" charset="0"/>
                                </a:rPr>
                                <m:t>0</m:t>
                              </m:r>
                            </m:e>
                            <m:e>
                              <m:r>
                                <a:rPr lang="en-US" altLang="zh-CN" sz="1600" i="1" dirty="0">
                                  <a:latin typeface="Cambria Math" panose="02040503050406030204" pitchFamily="18" charset="0"/>
                                </a:rPr>
                                <m:t>1</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mr>
                          <m:mr>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1</m:t>
                                  </m:r>
                                </m:num>
                                <m:den>
                                  <m:r>
                                    <a:rPr lang="en-US" altLang="zh-CN" sz="1600" i="1" dirty="0">
                                      <a:latin typeface="Cambria Math" panose="02040503050406030204" pitchFamily="18" charset="0"/>
                                    </a:rPr>
                                    <m:t>2</m:t>
                                  </m:r>
                                </m:den>
                              </m:f>
                            </m:e>
                            <m:e>
                              <m:f>
                                <m:fPr>
                                  <m:ctrlPr>
                                    <a:rPr lang="en-US" altLang="zh-CN" sz="1600" i="1" dirty="0">
                                      <a:latin typeface="Cambria Math" panose="02040503050406030204" pitchFamily="18" charset="0"/>
                                    </a:rPr>
                                  </m:ctrlPr>
                                </m:fPr>
                                <m:num>
                                  <m:r>
                                    <a:rPr lang="en-US" altLang="zh-CN" sz="1600" i="1" dirty="0">
                                      <a:latin typeface="Cambria Math" panose="02040503050406030204" pitchFamily="18" charset="0"/>
                                    </a:rPr>
                                    <m:t>1</m:t>
                                  </m:r>
                                </m:num>
                                <m:den>
                                  <m:r>
                                    <a:rPr lang="en-US" altLang="zh-CN" sz="1600" i="1" dirty="0">
                                      <a:latin typeface="Cambria Math" panose="02040503050406030204" pitchFamily="18" charset="0"/>
                                    </a:rPr>
                                    <m:t>2</m:t>
                                  </m:r>
                                </m:den>
                              </m:f>
                            </m:e>
                          </m:mr>
                          <m:mr>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1</m:t>
                              </m:r>
                            </m:e>
                          </m:mr>
                          <m:mr>
                            <m:e>
                              <m:r>
                                <a:rPr lang="en-US" altLang="zh-CN" sz="1600" i="1" dirty="0">
                                  <a:latin typeface="Cambria Math" panose="02040503050406030204" pitchFamily="18" charset="0"/>
                                </a:rPr>
                                <m:t>1</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e>
                              <m:r>
                                <a:rPr lang="en-US" altLang="zh-CN" sz="1600" i="1" dirty="0">
                                  <a:latin typeface="Cambria Math" panose="02040503050406030204" pitchFamily="18" charset="0"/>
                                </a:rPr>
                                <m:t>0</m:t>
                              </m:r>
                            </m:e>
                          </m:mr>
                        </m:m>
                      </m:e>
                    </m:d>
                  </m:oMath>
                </a14:m>
                <a:r>
                  <a:rPr lang="en-US" altLang="zh-CN" sz="1600" dirty="0"/>
                  <a:t>+0.2</a:t>
                </a:r>
                <a:r>
                  <a:rPr lang="en-US" altLang="zh-CN" sz="1600" b="1" dirty="0"/>
                  <a:t>(1,0,0,0)</a:t>
                </a:r>
                <a:endParaRPr lang="zh-CN" altLang="en-US" sz="1600" dirty="0"/>
              </a:p>
            </p:txBody>
          </p:sp>
        </mc:Choice>
        <mc:Fallback xmlns="">
          <p:sp>
            <p:nvSpPr>
              <p:cNvPr id="12" name="矩形 11"/>
              <p:cNvSpPr>
                <a:spLocks noRot="1" noChangeAspect="1" noMove="1" noResize="1" noEditPoints="1" noAdjustHandles="1" noChangeArrowheads="1" noChangeShapeType="1" noTextEdit="1"/>
              </p:cNvSpPr>
              <p:nvPr/>
            </p:nvSpPr>
            <p:spPr>
              <a:xfrm>
                <a:off x="755216" y="3967912"/>
                <a:ext cx="5138138" cy="1091453"/>
              </a:xfrm>
              <a:prstGeom prst="rect">
                <a:avLst/>
              </a:prstGeom>
              <a:blipFill>
                <a:blip r:embed="rId7"/>
                <a:stretch>
                  <a:fillRect/>
                </a:stretch>
              </a:blipFill>
              <a:ln>
                <a:solidFill>
                  <a:srgbClr val="C00000"/>
                </a:solidFill>
              </a:ln>
            </p:spPr>
            <p:txBody>
              <a:bodyPr/>
              <a:lstStyle/>
              <a:p>
                <a:r>
                  <a:rPr lang="zh-CN" altLang="en-US">
                    <a:noFill/>
                  </a:rPr>
                  <a:t> </a:t>
                </a:r>
              </a:p>
            </p:txBody>
          </p:sp>
        </mc:Fallback>
      </mc:AlternateContent>
      <p:sp>
        <p:nvSpPr>
          <p:cNvPr id="5" name="任意多边形: 形状 4">
            <a:extLst>
              <a:ext uri="{FF2B5EF4-FFF2-40B4-BE49-F238E27FC236}">
                <a16:creationId xmlns:a16="http://schemas.microsoft.com/office/drawing/2014/main" id="{20AF7EBC-163F-44F0-B193-0927BF0367A6}"/>
              </a:ext>
            </a:extLst>
          </p:cNvPr>
          <p:cNvSpPr/>
          <p:nvPr/>
        </p:nvSpPr>
        <p:spPr>
          <a:xfrm>
            <a:off x="4285343" y="2888343"/>
            <a:ext cx="2050991" cy="1553028"/>
          </a:xfrm>
          <a:custGeom>
            <a:avLst/>
            <a:gdLst>
              <a:gd name="connsiteX0" fmla="*/ 0 w 2050991"/>
              <a:gd name="connsiteY0" fmla="*/ 0 h 1553028"/>
              <a:gd name="connsiteX1" fmla="*/ 1407886 w 2050991"/>
              <a:gd name="connsiteY1" fmla="*/ 134257 h 1553028"/>
              <a:gd name="connsiteX2" fmla="*/ 2050143 w 2050991"/>
              <a:gd name="connsiteY2" fmla="*/ 805543 h 1553028"/>
              <a:gd name="connsiteX3" fmla="*/ 1516743 w 2050991"/>
              <a:gd name="connsiteY3" fmla="*/ 1553028 h 1553028"/>
            </a:gdLst>
            <a:ahLst/>
            <a:cxnLst>
              <a:cxn ang="0">
                <a:pos x="connsiteX0" y="connsiteY0"/>
              </a:cxn>
              <a:cxn ang="0">
                <a:pos x="connsiteX1" y="connsiteY1"/>
              </a:cxn>
              <a:cxn ang="0">
                <a:pos x="connsiteX2" y="connsiteY2"/>
              </a:cxn>
              <a:cxn ang="0">
                <a:pos x="connsiteX3" y="connsiteY3"/>
              </a:cxn>
            </a:cxnLst>
            <a:rect l="l" t="t" r="r" b="b"/>
            <a:pathLst>
              <a:path w="2050991" h="1553028">
                <a:moveTo>
                  <a:pt x="0" y="0"/>
                </a:moveTo>
                <a:cubicBezTo>
                  <a:pt x="533098" y="0"/>
                  <a:pt x="1066196" y="0"/>
                  <a:pt x="1407886" y="134257"/>
                </a:cubicBezTo>
                <a:cubicBezTo>
                  <a:pt x="1749576" y="268514"/>
                  <a:pt x="2032000" y="569081"/>
                  <a:pt x="2050143" y="805543"/>
                </a:cubicBezTo>
                <a:cubicBezTo>
                  <a:pt x="2068286" y="1042005"/>
                  <a:pt x="1792514" y="1297516"/>
                  <a:pt x="1516743" y="15530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203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Personalized page rank</a:t>
            </a:r>
            <a:r>
              <a:rPr kumimoji="1" lang="zh-CN" altLang="en-US" dirty="0"/>
              <a:t>代码</a:t>
            </a:r>
            <a:endParaRPr kumimoji="1" lang="en-US" altLang="zh-CN" dirty="0"/>
          </a:p>
        </p:txBody>
      </p:sp>
      <p:pic>
        <p:nvPicPr>
          <p:cNvPr id="4" name="图片 3"/>
          <p:cNvPicPr>
            <a:picLocks noChangeAspect="1"/>
          </p:cNvPicPr>
          <p:nvPr/>
        </p:nvPicPr>
        <p:blipFill>
          <a:blip r:embed="rId2"/>
          <a:stretch>
            <a:fillRect/>
          </a:stretch>
        </p:blipFill>
        <p:spPr>
          <a:xfrm>
            <a:off x="1872615" y="2135505"/>
            <a:ext cx="4864214" cy="2880000"/>
          </a:xfrm>
          <a:prstGeom prst="rect">
            <a:avLst/>
          </a:prstGeom>
        </p:spPr>
      </p:pic>
      <p:pic>
        <p:nvPicPr>
          <p:cNvPr id="6" name="图片 5"/>
          <p:cNvPicPr>
            <a:picLocks noChangeAspect="1"/>
          </p:cNvPicPr>
          <p:nvPr/>
        </p:nvPicPr>
        <p:blipFill>
          <a:blip r:embed="rId3"/>
          <a:stretch>
            <a:fillRect/>
          </a:stretch>
        </p:blipFill>
        <p:spPr>
          <a:xfrm>
            <a:off x="522922" y="1358265"/>
            <a:ext cx="7884000" cy="720000"/>
          </a:xfrm>
          <a:prstGeom prst="rect">
            <a:avLst/>
          </a:prstGeom>
        </p:spPr>
      </p:pic>
      <p:sp>
        <p:nvSpPr>
          <p:cNvPr id="5" name="矩形: 圆角 4">
            <a:extLst>
              <a:ext uri="{FF2B5EF4-FFF2-40B4-BE49-F238E27FC236}">
                <a16:creationId xmlns:a16="http://schemas.microsoft.com/office/drawing/2014/main" id="{3FC06324-7F18-40DC-A859-5F950DA1DFE4}"/>
              </a:ext>
            </a:extLst>
          </p:cNvPr>
          <p:cNvSpPr/>
          <p:nvPr/>
        </p:nvSpPr>
        <p:spPr>
          <a:xfrm>
            <a:off x="482600" y="1836057"/>
            <a:ext cx="7997371" cy="29944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811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=(1,0,0,0)</m:t>
                    </m:r>
                  </m:oMath>
                </a14:m>
                <a:endParaRPr lang="en-US" altLang="zh-CN" dirty="0">
                  <a:solidFill>
                    <a:srgbClr val="FF0000"/>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=(0,1,0,0)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=(0.5,0.5,0,0)</m:t>
                    </m:r>
                  </m:oMath>
                </a14:m>
                <a:endParaRPr lang="en-US" altLang="zh-CN" dirty="0"/>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751956" y="1388793"/>
            <a:ext cx="1443196" cy="1491567"/>
          </a:xfrm>
          <a:prstGeom prst="rect">
            <a:avLst/>
          </a:prstGeom>
        </p:spPr>
      </p:pic>
      <p:pic>
        <p:nvPicPr>
          <p:cNvPr id="7"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1567" y="814150"/>
            <a:ext cx="3581943" cy="3942000"/>
          </a:xfrm>
          <a:prstGeom prst="rect">
            <a:avLst/>
          </a:prstGeom>
        </p:spPr>
      </p:pic>
      <p:sp>
        <p:nvSpPr>
          <p:cNvPr id="8" name="椭圆 7">
            <a:extLst>
              <a:ext uri="{FF2B5EF4-FFF2-40B4-BE49-F238E27FC236}">
                <a16:creationId xmlns:a16="http://schemas.microsoft.com/office/drawing/2014/main" id="{0E2C48FC-F57E-46BC-983B-81557CC9CFE4}"/>
              </a:ext>
            </a:extLst>
          </p:cNvPr>
          <p:cNvSpPr/>
          <p:nvPr/>
        </p:nvSpPr>
        <p:spPr>
          <a:xfrm>
            <a:off x="5310101" y="4513118"/>
            <a:ext cx="1073727" cy="3523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83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=(1,0,0,0)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=(0,1,0,0)</m:t>
                    </m:r>
                  </m:oMath>
                </a14:m>
                <a:endParaRPr lang="en-US" altLang="zh-CN" dirty="0">
                  <a:solidFill>
                    <a:srgbClr val="FF0000"/>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=(0.5,0.5,0,0)</m:t>
                    </m:r>
                  </m:oMath>
                </a14:m>
                <a:endParaRPr lang="en-US" altLang="zh-CN" dirty="0"/>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923406" y="1354503"/>
            <a:ext cx="1443196" cy="149156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602" y="784860"/>
            <a:ext cx="3636428" cy="3942000"/>
          </a:xfrm>
          <a:prstGeom prst="rect">
            <a:avLst/>
          </a:prstGeom>
        </p:spPr>
      </p:pic>
      <p:sp>
        <p:nvSpPr>
          <p:cNvPr id="8" name="椭圆 7">
            <a:extLst>
              <a:ext uri="{FF2B5EF4-FFF2-40B4-BE49-F238E27FC236}">
                <a16:creationId xmlns:a16="http://schemas.microsoft.com/office/drawing/2014/main" id="{3ED5027F-22F7-4665-8A07-AC7C7605422B}"/>
              </a:ext>
            </a:extLst>
          </p:cNvPr>
          <p:cNvSpPr/>
          <p:nvPr/>
        </p:nvSpPr>
        <p:spPr>
          <a:xfrm>
            <a:off x="6423660" y="4419946"/>
            <a:ext cx="935182" cy="483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956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=(1,0,0,0)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chemeClr val="bg1">
                                <a:lumMod val="75000"/>
                              </a:schemeClr>
                            </a:solidFill>
                            <a:latin typeface="Cambria Math" panose="02040503050406030204" pitchFamily="18" charset="0"/>
                          </a:rPr>
                        </m:ctrlPr>
                      </m:sSupPr>
                      <m:e>
                        <m:r>
                          <a:rPr lang="en-US" altLang="zh-CN" i="1" dirty="0">
                            <a:solidFill>
                              <a:schemeClr val="bg1">
                                <a:lumMod val="75000"/>
                              </a:schemeClr>
                            </a:solidFill>
                            <a:latin typeface="Cambria Math" charset="0"/>
                          </a:rPr>
                          <m:t>𝑝</m:t>
                        </m:r>
                      </m:e>
                      <m:sup>
                        <m:r>
                          <a:rPr lang="en-US" altLang="zh-CN" i="1" dirty="0">
                            <a:solidFill>
                              <a:schemeClr val="bg1">
                                <a:lumMod val="75000"/>
                              </a:schemeClr>
                            </a:solidFill>
                            <a:latin typeface="Cambria Math" charset="0"/>
                          </a:rPr>
                          <m:t>0</m:t>
                        </m:r>
                      </m:sup>
                    </m:sSup>
                    <m:r>
                      <a:rPr lang="en-US" altLang="zh-CN" i="1" dirty="0">
                        <a:solidFill>
                          <a:schemeClr val="bg1">
                            <a:lumMod val="75000"/>
                          </a:schemeClr>
                        </a:solidFill>
                        <a:latin typeface="Cambria Math" charset="0"/>
                      </a:rPr>
                      <m:t>=(0,1,0,0)</m:t>
                    </m:r>
                  </m:oMath>
                </a14:m>
                <a:endParaRPr lang="en-US" altLang="zh-CN" dirty="0">
                  <a:solidFill>
                    <a:schemeClr val="bg1">
                      <a:lumMod val="75000"/>
                    </a:schemeClr>
                  </a:solidFill>
                </a:endParaRPr>
              </a:p>
              <a:p>
                <a:pPr lvl="1"/>
                <a14:m>
                  <m:oMath xmlns:m="http://schemas.openxmlformats.org/officeDocument/2006/math">
                    <m:sSup>
                      <m:sSupPr>
                        <m:ctrlPr>
                          <a:rPr lang="en-US" altLang="zh-CN" i="1" dirty="0">
                            <a:solidFill>
                              <a:srgbClr val="FF0000"/>
                            </a:solidFill>
                            <a:latin typeface="Cambria Math" panose="02040503050406030204" pitchFamily="18" charset="0"/>
                          </a:rPr>
                        </m:ctrlPr>
                      </m:sSupPr>
                      <m:e>
                        <m:r>
                          <a:rPr lang="en-US" altLang="zh-CN" i="1" dirty="0">
                            <a:solidFill>
                              <a:srgbClr val="FF0000"/>
                            </a:solidFill>
                            <a:latin typeface="Cambria Math" charset="0"/>
                          </a:rPr>
                          <m:t>𝑝</m:t>
                        </m:r>
                      </m:e>
                      <m:sup>
                        <m:r>
                          <a:rPr lang="en-US" altLang="zh-CN" i="1" dirty="0">
                            <a:solidFill>
                              <a:srgbClr val="FF0000"/>
                            </a:solidFill>
                            <a:latin typeface="Cambria Math" charset="0"/>
                          </a:rPr>
                          <m:t>0</m:t>
                        </m:r>
                      </m:sup>
                    </m:sSup>
                    <m:r>
                      <a:rPr lang="en-US" altLang="zh-CN" i="1" dirty="0">
                        <a:solidFill>
                          <a:srgbClr val="FF0000"/>
                        </a:solidFill>
                        <a:latin typeface="Cambria Math" charset="0"/>
                      </a:rPr>
                      <m:t>=(0.5,0.5,0,0)</m:t>
                    </m:r>
                  </m:oMath>
                </a14:m>
                <a:endParaRPr lang="en-US" altLang="zh-CN" dirty="0">
                  <a:solidFill>
                    <a:srgbClr val="FF0000"/>
                  </a:solidFill>
                </a:endParaRPr>
              </a:p>
              <a:p>
                <a:endParaRPr lang="en-US" altLang="zh-CN" dirty="0"/>
              </a:p>
              <a:p>
                <a:r>
                  <a:rPr lang="zh-CN" altLang="en-US" dirty="0"/>
                  <a:t>请预测最终结果</a:t>
                </a:r>
                <a:r>
                  <a:rPr lang="en-US" altLang="zh-CN" dirty="0"/>
                  <a:t>……</a:t>
                </a: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pic>
        <p:nvPicPr>
          <p:cNvPr id="6" name="Picture 4"/>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3888011" y="1383793"/>
            <a:ext cx="1443196" cy="1491567"/>
          </a:xfrm>
          <a:prstGeom prst="rect">
            <a:avLst/>
          </a:prstGeom>
        </p:spPr>
      </p:pic>
      <p:pic>
        <p:nvPicPr>
          <p:cNvPr id="7"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1207" y="814150"/>
            <a:ext cx="3652773" cy="3942000"/>
          </a:xfrm>
          <a:prstGeom prst="rect">
            <a:avLst/>
          </a:prstGeom>
        </p:spPr>
      </p:pic>
      <p:sp>
        <p:nvSpPr>
          <p:cNvPr id="8" name="椭圆 7">
            <a:extLst>
              <a:ext uri="{FF2B5EF4-FFF2-40B4-BE49-F238E27FC236}">
                <a16:creationId xmlns:a16="http://schemas.microsoft.com/office/drawing/2014/main" id="{598BDD37-EE21-4EB9-AE21-84D34DFCAE9E}"/>
              </a:ext>
            </a:extLst>
          </p:cNvPr>
          <p:cNvSpPr/>
          <p:nvPr/>
        </p:nvSpPr>
        <p:spPr>
          <a:xfrm>
            <a:off x="5405005" y="4449236"/>
            <a:ext cx="2040081" cy="4832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362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latin typeface="Calibri" charset="0"/>
                    <a:ea typeface="Calibri" charset="0"/>
                    <a:cs typeface="Calibri" charset="0"/>
                  </a:rPr>
                  <a:t>Personalized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PageRank</a:t>
                </a:r>
                <a:r>
                  <a:rPr lang="zh-CN" altLang="en-US" dirty="0"/>
                  <a:t>与</a:t>
                </a:r>
                <a:r>
                  <a:rPr lang="en-US" altLang="zh-CN" b="1" i="1" dirty="0">
                    <a:latin typeface="Times New Roman" charset="0"/>
                    <a:ea typeface="Times New Roman" charset="0"/>
                    <a:cs typeface="Times New Roman" charset="0"/>
                  </a:rPr>
                  <a:t>p</a:t>
                </a:r>
                <a:r>
                  <a:rPr lang="zh-CN" altLang="en-US" dirty="0"/>
                  <a:t>的初值有关吗？</a:t>
                </a:r>
                <a:endParaRPr lang="en-US" altLang="zh-CN" dirty="0"/>
              </a:p>
              <a:p>
                <a:r>
                  <a:rPr lang="zh-CN" altLang="en-US" dirty="0"/>
                  <a:t>实验测试，考虑</a:t>
                </a:r>
                <a14:m>
                  <m:oMath xmlns:m="http://schemas.openxmlformats.org/officeDocument/2006/math">
                    <m:r>
                      <a:rPr lang="en-US" altLang="zh-CN" i="1">
                        <a:latin typeface="Cambria Math" charset="0"/>
                      </a:rPr>
                      <m:t>𝛼</m:t>
                    </m:r>
                    <m:r>
                      <a:rPr lang="en-US" altLang="zh-CN" i="1">
                        <a:latin typeface="Cambria Math" charset="0"/>
                      </a:rPr>
                      <m:t>=0.85</m:t>
                    </m:r>
                  </m:oMath>
                </a14:m>
                <a:endParaRPr lang="en-US" altLang="zh-CN" dirty="0"/>
              </a:p>
              <a:p>
                <a:endParaRPr lang="en-US" altLang="zh-CN" dirty="0"/>
              </a:p>
              <a:p>
                <a:r>
                  <a:rPr lang="zh-CN" altLang="en-US" dirty="0"/>
                  <a:t>考虑以下几种初始值</a:t>
                </a:r>
                <a:endParaRPr lang="en-US" altLang="zh-CN" dirty="0"/>
              </a:p>
              <a:p>
                <a:pPr lvl="1"/>
                <a14:m>
                  <m:oMath xmlns:m="http://schemas.openxmlformats.org/officeDocument/2006/math">
                    <m:sSup>
                      <m:sSupPr>
                        <m:ctrlPr>
                          <a:rPr lang="en-US" altLang="zh-CN" i="1" dirty="0">
                            <a:solidFill>
                              <a:schemeClr val="accent2"/>
                            </a:solidFill>
                            <a:latin typeface="Cambria Math" panose="02040503050406030204" pitchFamily="18" charset="0"/>
                          </a:rPr>
                        </m:ctrlPr>
                      </m:sSupPr>
                      <m:e>
                        <m:r>
                          <a:rPr lang="en-US" altLang="zh-CN" i="1" dirty="0">
                            <a:solidFill>
                              <a:schemeClr val="accent2"/>
                            </a:solidFill>
                            <a:latin typeface="Cambria Math" charset="0"/>
                          </a:rPr>
                          <m:t>𝑝</m:t>
                        </m:r>
                      </m:e>
                      <m:sup>
                        <m:r>
                          <a:rPr lang="en-US" altLang="zh-CN" i="1" dirty="0">
                            <a:solidFill>
                              <a:schemeClr val="accent2"/>
                            </a:solidFill>
                            <a:latin typeface="Cambria Math" charset="0"/>
                          </a:rPr>
                          <m:t>0</m:t>
                        </m:r>
                      </m:sup>
                    </m:sSup>
                    <m:r>
                      <a:rPr lang="en-US" altLang="zh-CN" i="1" dirty="0">
                        <a:solidFill>
                          <a:schemeClr val="accent2"/>
                        </a:solidFill>
                        <a:latin typeface="Cambria Math" charset="0"/>
                      </a:rPr>
                      <m:t>=(1,0,0,0)</m:t>
                    </m:r>
                  </m:oMath>
                </a14:m>
                <a:endParaRPr lang="en-US" altLang="zh-CN" dirty="0">
                  <a:solidFill>
                    <a:schemeClr val="accent2"/>
                  </a:solidFill>
                </a:endParaRPr>
              </a:p>
              <a:p>
                <a:pPr lvl="1"/>
                <a14:m>
                  <m:oMath xmlns:m="http://schemas.openxmlformats.org/officeDocument/2006/math">
                    <m:sSup>
                      <m:sSupPr>
                        <m:ctrlPr>
                          <a:rPr lang="en-US" altLang="zh-CN" i="1" dirty="0">
                            <a:solidFill>
                              <a:schemeClr val="accent3"/>
                            </a:solidFill>
                            <a:latin typeface="Cambria Math" panose="02040503050406030204" pitchFamily="18" charset="0"/>
                          </a:rPr>
                        </m:ctrlPr>
                      </m:sSupPr>
                      <m:e>
                        <m:r>
                          <a:rPr lang="en-US" altLang="zh-CN" i="1" dirty="0">
                            <a:solidFill>
                              <a:schemeClr val="accent3"/>
                            </a:solidFill>
                            <a:latin typeface="Cambria Math" charset="0"/>
                          </a:rPr>
                          <m:t>𝑝</m:t>
                        </m:r>
                      </m:e>
                      <m:sup>
                        <m:r>
                          <a:rPr lang="en-US" altLang="zh-CN" i="1" dirty="0">
                            <a:solidFill>
                              <a:schemeClr val="accent3"/>
                            </a:solidFill>
                            <a:latin typeface="Cambria Math" charset="0"/>
                          </a:rPr>
                          <m:t>0</m:t>
                        </m:r>
                      </m:sup>
                    </m:sSup>
                    <m:r>
                      <a:rPr lang="en-US" altLang="zh-CN" i="1" dirty="0">
                        <a:solidFill>
                          <a:schemeClr val="accent3"/>
                        </a:solidFill>
                        <a:latin typeface="Cambria Math" charset="0"/>
                      </a:rPr>
                      <m:t>=(0,1,0,0)</m:t>
                    </m:r>
                  </m:oMath>
                </a14:m>
                <a:endParaRPr lang="en-US" altLang="zh-CN" dirty="0">
                  <a:solidFill>
                    <a:schemeClr val="accent3"/>
                  </a:solidFill>
                </a:endParaRPr>
              </a:p>
              <a:p>
                <a:pPr lvl="1"/>
                <a14:m>
                  <m:oMath xmlns:m="http://schemas.openxmlformats.org/officeDocument/2006/math">
                    <m:sSup>
                      <m:sSupPr>
                        <m:ctrlPr>
                          <a:rPr lang="en-US" altLang="zh-CN" i="1" dirty="0">
                            <a:solidFill>
                              <a:schemeClr val="accent4"/>
                            </a:solidFill>
                            <a:latin typeface="Cambria Math" panose="02040503050406030204" pitchFamily="18" charset="0"/>
                          </a:rPr>
                        </m:ctrlPr>
                      </m:sSupPr>
                      <m:e>
                        <m:r>
                          <a:rPr lang="en-US" altLang="zh-CN" i="1" dirty="0">
                            <a:solidFill>
                              <a:schemeClr val="accent4"/>
                            </a:solidFill>
                            <a:latin typeface="Cambria Math" charset="0"/>
                          </a:rPr>
                          <m:t>𝑝</m:t>
                        </m:r>
                      </m:e>
                      <m:sup>
                        <m:r>
                          <a:rPr lang="en-US" altLang="zh-CN" i="1" dirty="0">
                            <a:solidFill>
                              <a:schemeClr val="accent4"/>
                            </a:solidFill>
                            <a:latin typeface="Cambria Math" charset="0"/>
                          </a:rPr>
                          <m:t>0</m:t>
                        </m:r>
                      </m:sup>
                    </m:sSup>
                    <m:r>
                      <a:rPr lang="en-US" altLang="zh-CN" i="1" dirty="0">
                        <a:solidFill>
                          <a:schemeClr val="accent4"/>
                        </a:solidFill>
                        <a:latin typeface="Cambria Math" charset="0"/>
                      </a:rPr>
                      <m:t>=(0.5,0.5,0,0)</m:t>
                    </m:r>
                  </m:oMath>
                </a14:m>
                <a:endParaRPr lang="en-US" altLang="zh-CN" dirty="0">
                  <a:solidFill>
                    <a:schemeClr val="accent4"/>
                  </a:solidFill>
                </a:endParaRPr>
              </a:p>
              <a:p>
                <a:endParaRPr lang="en-US" altLang="zh-CN" dirty="0"/>
              </a:p>
              <a:p>
                <a:r>
                  <a:rPr lang="zh-CN" altLang="en-US" dirty="0"/>
                  <a:t>你能发现</a:t>
                </a:r>
                <a:r>
                  <a:rPr lang="zh-CN" altLang="en-US" dirty="0">
                    <a:solidFill>
                      <a:srgbClr val="C00000"/>
                    </a:solidFill>
                  </a:rPr>
                  <a:t>什么规律？</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929"/>
                </a:stretch>
              </a:blipFill>
            </p:spPr>
            <p:txBody>
              <a:bodyPr/>
              <a:lstStyle/>
              <a:p>
                <a:r>
                  <a:rPr lang="zh-CN" altLang="en-US">
                    <a:noFill/>
                  </a:rPr>
                  <a:t> </a:t>
                </a:r>
              </a:p>
            </p:txBody>
          </p:sp>
        </mc:Fallback>
      </mc:AlternateContent>
      <p:sp>
        <p:nvSpPr>
          <p:cNvPr id="6" name="Rectangle 5"/>
          <p:cNvSpPr/>
          <p:nvPr/>
        </p:nvSpPr>
        <p:spPr>
          <a:xfrm>
            <a:off x="3566774" y="2602984"/>
            <a:ext cx="5120026" cy="369332"/>
          </a:xfrm>
          <a:prstGeom prst="rect">
            <a:avLst/>
          </a:prstGeom>
        </p:spPr>
        <p:txBody>
          <a:bodyPr wrap="square">
            <a:spAutoFit/>
          </a:bodyPr>
          <a:lstStyle/>
          <a:p>
            <a:r>
              <a:rPr lang="en-US" dirty="0">
                <a:solidFill>
                  <a:schemeClr val="accent4"/>
                </a:solidFill>
              </a:rPr>
              <a:t>[[0.28968159 0.32122935 0.13652248 0.25256658]]</a:t>
            </a:r>
          </a:p>
        </p:txBody>
      </p:sp>
      <p:sp>
        <p:nvSpPr>
          <p:cNvPr id="7" name="Rectangle 6"/>
          <p:cNvSpPr/>
          <p:nvPr/>
        </p:nvSpPr>
        <p:spPr>
          <a:xfrm>
            <a:off x="3566774" y="2237155"/>
            <a:ext cx="5120026" cy="369332"/>
          </a:xfrm>
          <a:prstGeom prst="rect">
            <a:avLst/>
          </a:prstGeom>
        </p:spPr>
        <p:txBody>
          <a:bodyPr wrap="square">
            <a:spAutoFit/>
          </a:bodyPr>
          <a:lstStyle/>
          <a:p>
            <a:r>
              <a:rPr lang="en-US" dirty="0">
                <a:solidFill>
                  <a:schemeClr val="accent3"/>
                </a:solidFill>
              </a:rPr>
              <a:t>[[0.23208821 0.34727498 0.14759187 0.27304495]]</a:t>
            </a:r>
          </a:p>
        </p:txBody>
      </p:sp>
      <p:sp>
        <p:nvSpPr>
          <p:cNvPr id="8" name="TextBox 7"/>
          <p:cNvSpPr txBox="1"/>
          <p:nvPr/>
        </p:nvSpPr>
        <p:spPr>
          <a:xfrm>
            <a:off x="3566774" y="1860818"/>
            <a:ext cx="5069016" cy="369332"/>
          </a:xfrm>
          <a:prstGeom prst="rect">
            <a:avLst/>
          </a:prstGeom>
          <a:noFill/>
        </p:spPr>
        <p:txBody>
          <a:bodyPr wrap="none" rtlCol="0">
            <a:spAutoFit/>
          </a:bodyPr>
          <a:lstStyle/>
          <a:p>
            <a:r>
              <a:rPr lang="is-IS" dirty="0">
                <a:solidFill>
                  <a:schemeClr val="accent2"/>
                </a:solidFill>
              </a:rPr>
              <a:t>[[0.34727498 0.29518373 0.12545309 0.23208821]]</a:t>
            </a:r>
            <a:endParaRPr lang="en-US" dirty="0">
              <a:solidFill>
                <a:schemeClr val="accent2"/>
              </a:solidFill>
            </a:endParaRPr>
          </a:p>
        </p:txBody>
      </p:sp>
      <p:sp>
        <p:nvSpPr>
          <p:cNvPr id="9" name="矩形 8">
            <a:extLst>
              <a:ext uri="{FF2B5EF4-FFF2-40B4-BE49-F238E27FC236}">
                <a16:creationId xmlns:a16="http://schemas.microsoft.com/office/drawing/2014/main" id="{090E7C26-7EF4-4E23-BFE1-34417373CB45}"/>
              </a:ext>
            </a:extLst>
          </p:cNvPr>
          <p:cNvSpPr/>
          <p:nvPr/>
        </p:nvSpPr>
        <p:spPr>
          <a:xfrm>
            <a:off x="3688080" y="4226079"/>
            <a:ext cx="2749471" cy="400110"/>
          </a:xfrm>
          <a:prstGeom prst="rect">
            <a:avLst/>
          </a:prstGeom>
          <a:solidFill>
            <a:schemeClr val="accent3">
              <a:lumMod val="20000"/>
              <a:lumOff val="80000"/>
            </a:schemeClr>
          </a:solidFill>
          <a:ln>
            <a:solidFill>
              <a:srgbClr val="C00000"/>
            </a:solidFill>
          </a:ln>
        </p:spPr>
        <p:txBody>
          <a:bodyPr wrap="non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你能</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证明</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这个规律吗？</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圆角 4">
            <a:extLst>
              <a:ext uri="{FF2B5EF4-FFF2-40B4-BE49-F238E27FC236}">
                <a16:creationId xmlns:a16="http://schemas.microsoft.com/office/drawing/2014/main" id="{9796F8AC-57CE-4BBF-8BDF-ABE7B8B4C03A}"/>
              </a:ext>
            </a:extLst>
          </p:cNvPr>
          <p:cNvSpPr/>
          <p:nvPr/>
        </p:nvSpPr>
        <p:spPr>
          <a:xfrm>
            <a:off x="3653790" y="2613492"/>
            <a:ext cx="2423160" cy="36933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8">
            <a:extLst>
              <a:ext uri="{FF2B5EF4-FFF2-40B4-BE49-F238E27FC236}">
                <a16:creationId xmlns:a16="http://schemas.microsoft.com/office/drawing/2014/main" id="{44E964E9-D198-402F-A0EB-23F07AEBCD31}"/>
              </a:ext>
            </a:extLst>
          </p:cNvPr>
          <p:cNvSpPr/>
          <p:nvPr/>
        </p:nvSpPr>
        <p:spPr>
          <a:xfrm>
            <a:off x="4880610" y="2230150"/>
            <a:ext cx="1196340" cy="31036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9">
            <a:extLst>
              <a:ext uri="{FF2B5EF4-FFF2-40B4-BE49-F238E27FC236}">
                <a16:creationId xmlns:a16="http://schemas.microsoft.com/office/drawing/2014/main" id="{EB7F5C51-5B5B-4C38-BE01-B8A1A5F519CB}"/>
              </a:ext>
            </a:extLst>
          </p:cNvPr>
          <p:cNvSpPr/>
          <p:nvPr/>
        </p:nvSpPr>
        <p:spPr>
          <a:xfrm>
            <a:off x="3688080" y="1871326"/>
            <a:ext cx="1219200" cy="2963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31A7C80-EC58-4FD6-85AA-EEF3868DF052}"/>
              </a:ext>
            </a:extLst>
          </p:cNvPr>
          <p:cNvSpPr/>
          <p:nvPr/>
        </p:nvSpPr>
        <p:spPr>
          <a:xfrm>
            <a:off x="3688080" y="3657531"/>
            <a:ext cx="3262432" cy="400110"/>
          </a:xfrm>
          <a:prstGeom prst="rect">
            <a:avLst/>
          </a:prstGeom>
          <a:solidFill>
            <a:schemeClr val="accent3">
              <a:lumMod val="20000"/>
              <a:lumOff val="80000"/>
            </a:schemeClr>
          </a:solidFill>
          <a:ln>
            <a:solidFill>
              <a:srgbClr val="C00000"/>
            </a:solidFill>
          </a:ln>
        </p:spPr>
        <p:txBody>
          <a:bodyPr wrap="none">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特殊偏好的节点得分较高？</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1256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pic>
        <p:nvPicPr>
          <p:cNvPr id="6" name="图片 3"/>
          <p:cNvPicPr>
            <a:picLocks noChangeAspect="1"/>
          </p:cNvPicPr>
          <p:nvPr/>
        </p:nvPicPr>
        <p:blipFill rotWithShape="1">
          <a:blip r:embed="rId2"/>
          <a:srcRect l="68572" t="28656" r="4963" b="29785"/>
          <a:stretch/>
        </p:blipFill>
        <p:spPr>
          <a:xfrm>
            <a:off x="5293795" y="819150"/>
            <a:ext cx="3145809" cy="3802608"/>
          </a:xfrm>
          <a:prstGeom prst="rect">
            <a:avLst/>
          </a:prstGeom>
          <a:ln>
            <a:noFill/>
          </a:ln>
          <a:effectLst>
            <a:softEdge rad="12700"/>
          </a:effectLst>
        </p:spPr>
      </p:pic>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819150"/>
                <a:ext cx="4499610" cy="3937000"/>
              </a:xfrm>
            </p:spPr>
            <p:txBody>
              <a:bodyPr>
                <a:normAutofit/>
              </a:bodyPr>
              <a:lstStyle/>
              <a:p>
                <a:pPr algn="just"/>
                <a:r>
                  <a:rPr lang="en-US" altLang="zh-CN" dirty="0"/>
                  <a:t>PageRank</a:t>
                </a:r>
                <a:r>
                  <a:rPr lang="zh-CN" altLang="en-US" dirty="0"/>
                  <a:t>的基本思想：给不同的入边赋上不同的权重</a:t>
                </a:r>
                <a:endParaRPr lang="en-US" altLang="zh-CN" dirty="0"/>
              </a:p>
              <a:p>
                <a:pPr lvl="1" algn="just"/>
                <a:r>
                  <a:rPr lang="zh-CN" altLang="en-US" dirty="0"/>
                  <a:t>考虑某个节点</a:t>
                </a:r>
                <a14:m>
                  <m:oMath xmlns:m="http://schemas.openxmlformats.org/officeDocument/2006/math">
                    <m:r>
                      <a:rPr lang="en-US" altLang="zh-CN" i="1" dirty="0">
                        <a:latin typeface="Cambria Math" charset="0"/>
                      </a:rPr>
                      <m:t>𝑣</m:t>
                    </m:r>
                  </m:oMath>
                </a14:m>
                <a:endParaRPr lang="en-US" altLang="zh-CN" dirty="0"/>
              </a:p>
              <a:p>
                <a:pPr lvl="1" algn="just">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a:t>
                </a:r>
                <a:r>
                  <a:rPr lang="zh-CN" altLang="en-US" dirty="0">
                    <a:solidFill>
                      <a:srgbClr val="C00000"/>
                    </a:solidFill>
                  </a:rPr>
                  <a:t>节点的</a:t>
                </a:r>
                <a:r>
                  <a:rPr lang="en-US" altLang="zh-CN" dirty="0">
                    <a:solidFill>
                      <a:srgbClr val="C00000"/>
                    </a:solidFill>
                  </a:rPr>
                  <a:t>PageRank</a:t>
                </a:r>
                <a:r>
                  <a:rPr lang="zh-CN" altLang="en-US" dirty="0">
                    <a:solidFill>
                      <a:srgbClr val="C00000"/>
                    </a:solidFill>
                  </a:rPr>
                  <a:t>值</a:t>
                </a:r>
                <a:r>
                  <a:rPr lang="zh-CN" altLang="en-US" dirty="0"/>
                  <a:t>越高，相应入边的权重越高</a:t>
                </a:r>
                <a:endParaRPr lang="en-US" altLang="zh-CN" dirty="0"/>
              </a:p>
              <a:p>
                <a:pPr lvl="1" algn="just">
                  <a:lnSpc>
                    <a:spcPct val="150000"/>
                  </a:lnSpc>
                </a:pPr>
                <a:r>
                  <a:rPr lang="zh-CN" altLang="en-US" dirty="0"/>
                  <a:t>指向</a:t>
                </a:r>
                <a14:m>
                  <m:oMath xmlns:m="http://schemas.openxmlformats.org/officeDocument/2006/math">
                    <m:r>
                      <a:rPr lang="en-US" altLang="zh-CN" i="1" dirty="0">
                        <a:latin typeface="Cambria Math" charset="0"/>
                      </a:rPr>
                      <m:t>𝑣</m:t>
                    </m:r>
                  </m:oMath>
                </a14:m>
                <a:r>
                  <a:rPr lang="zh-CN" altLang="en-US" dirty="0"/>
                  <a:t>的节点</a:t>
                </a:r>
                <a:r>
                  <a:rPr lang="zh-CN" altLang="en-US" dirty="0">
                    <a:solidFill>
                      <a:srgbClr val="C00000"/>
                    </a:solidFill>
                  </a:rPr>
                  <a:t>指向其它节点的数目</a:t>
                </a:r>
                <a:r>
                  <a:rPr lang="zh-CN" altLang="en-US" dirty="0"/>
                  <a:t>越多，分摊越多</a:t>
                </a:r>
                <a14:m>
                  <m:oMath xmlns:m="http://schemas.openxmlformats.org/officeDocument/2006/math">
                    <m:r>
                      <a:rPr lang="zh-CN" altLang="en-US">
                        <a:latin typeface="Cambria Math" panose="02040503050406030204" pitchFamily="18" charset="0"/>
                      </a:rPr>
                      <m:t>，</m:t>
                    </m:r>
                  </m:oMath>
                </a14:m>
                <a:r>
                  <a:rPr lang="zh-CN" altLang="en-US" dirty="0"/>
                  <a:t>对</a:t>
                </a:r>
                <a14:m>
                  <m:oMath xmlns:m="http://schemas.openxmlformats.org/officeDocument/2006/math">
                    <m:r>
                      <a:rPr lang="en-US" altLang="zh-CN" i="1" dirty="0">
                        <a:latin typeface="Cambria Math" charset="0"/>
                      </a:rPr>
                      <m:t>𝑣</m:t>
                    </m:r>
                  </m:oMath>
                </a14:m>
                <a:r>
                  <a:rPr lang="zh-CN" altLang="en-US" dirty="0"/>
                  <a:t>相应入边的权重越低</a:t>
                </a:r>
                <a:endParaRPr lang="en-US" altLang="zh-CN" dirty="0"/>
              </a:p>
              <a:p>
                <a:pPr algn="just"/>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819150"/>
                <a:ext cx="4499610" cy="3937000"/>
              </a:xfrm>
              <a:blipFill>
                <a:blip r:embed="rId3"/>
                <a:stretch>
                  <a:fillRect l="-1220" t="-774" r="-1355"/>
                </a:stretch>
              </a:blipFill>
            </p:spPr>
            <p:txBody>
              <a:bodyPr/>
              <a:lstStyle/>
              <a:p>
                <a:r>
                  <a:rPr lang="zh-CN" altLang="en-US">
                    <a:noFill/>
                  </a:rPr>
                  <a:t> </a:t>
                </a:r>
              </a:p>
            </p:txBody>
          </p:sp>
        </mc:Fallback>
      </mc:AlternateContent>
      <p:sp>
        <p:nvSpPr>
          <p:cNvPr id="8" name="圆角矩形 7"/>
          <p:cNvSpPr/>
          <p:nvPr/>
        </p:nvSpPr>
        <p:spPr>
          <a:xfrm>
            <a:off x="1535430" y="4019550"/>
            <a:ext cx="3421380" cy="1055370"/>
          </a:xfrm>
          <a:prstGeom prst="roundRect">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dirty="0">
                <a:solidFill>
                  <a:sysClr val="windowText" lastClr="000000"/>
                </a:solidFill>
              </a:rPr>
              <a:t>1</a:t>
            </a:r>
            <a:r>
              <a:rPr lang="zh-CN" altLang="en-US" dirty="0">
                <a:solidFill>
                  <a:sysClr val="windowText" lastClr="000000"/>
                </a:solidFill>
              </a:rPr>
              <a:t>，</a:t>
            </a:r>
            <a:r>
              <a:rPr lang="en-US" altLang="zh-CN" dirty="0" err="1">
                <a:solidFill>
                  <a:sysClr val="windowText" lastClr="000000"/>
                </a:solidFill>
              </a:rPr>
              <a:t>i</a:t>
            </a:r>
            <a:r>
              <a:rPr lang="zh-CN" altLang="en-US" dirty="0">
                <a:solidFill>
                  <a:sysClr val="windowText" lastClr="000000"/>
                </a:solidFill>
              </a:rPr>
              <a:t>指向</a:t>
            </a:r>
            <a:r>
              <a:rPr lang="en-US" altLang="zh-CN" dirty="0">
                <a:solidFill>
                  <a:sysClr val="windowText" lastClr="000000"/>
                </a:solidFill>
              </a:rPr>
              <a:t>j</a:t>
            </a:r>
          </a:p>
          <a:p>
            <a:pPr algn="just"/>
            <a:r>
              <a:rPr lang="en-US" altLang="zh-CN" dirty="0">
                <a:solidFill>
                  <a:sysClr val="windowText" lastClr="000000"/>
                </a:solidFill>
              </a:rPr>
              <a:t>2</a:t>
            </a:r>
            <a:r>
              <a:rPr lang="zh-CN" altLang="en-US" dirty="0">
                <a:solidFill>
                  <a:sysClr val="windowText" lastClr="000000"/>
                </a:solidFill>
              </a:rPr>
              <a:t>，</a:t>
            </a:r>
            <a:r>
              <a:rPr lang="en-US" altLang="zh-CN" dirty="0">
                <a:solidFill>
                  <a:sysClr val="windowText" lastClr="000000"/>
                </a:solidFill>
              </a:rPr>
              <a:t>k</a:t>
            </a:r>
            <a:r>
              <a:rPr lang="zh-CN" altLang="en-US" dirty="0">
                <a:solidFill>
                  <a:sysClr val="windowText" lastClr="000000"/>
                </a:solidFill>
              </a:rPr>
              <a:t>指向</a:t>
            </a:r>
            <a:r>
              <a:rPr lang="en-US" altLang="zh-CN" dirty="0">
                <a:solidFill>
                  <a:sysClr val="windowText" lastClr="000000"/>
                </a:solidFill>
              </a:rPr>
              <a:t>j</a:t>
            </a:r>
          </a:p>
          <a:p>
            <a:pPr algn="just"/>
            <a:r>
              <a:rPr lang="en-US" altLang="zh-CN" dirty="0">
                <a:solidFill>
                  <a:sysClr val="windowText" lastClr="000000"/>
                </a:solidFill>
              </a:rPr>
              <a:t>3</a:t>
            </a:r>
            <a:r>
              <a:rPr lang="zh-CN" altLang="en-US" dirty="0">
                <a:solidFill>
                  <a:sysClr val="windowText" lastClr="000000"/>
                </a:solidFill>
              </a:rPr>
              <a:t>，</a:t>
            </a:r>
            <a:r>
              <a:rPr lang="en-US" altLang="zh-CN" dirty="0" err="1">
                <a:solidFill>
                  <a:sysClr val="windowText" lastClr="000000"/>
                </a:solidFill>
              </a:rPr>
              <a:t>i</a:t>
            </a:r>
            <a:r>
              <a:rPr lang="zh-CN" altLang="en-US" dirty="0">
                <a:solidFill>
                  <a:sysClr val="windowText" lastClr="000000"/>
                </a:solidFill>
              </a:rPr>
              <a:t>的出度为</a:t>
            </a:r>
            <a:r>
              <a:rPr lang="en-US" altLang="zh-CN" dirty="0">
                <a:solidFill>
                  <a:sysClr val="windowText" lastClr="000000"/>
                </a:solidFill>
              </a:rPr>
              <a:t>3</a:t>
            </a:r>
            <a:r>
              <a:rPr lang="zh-CN" altLang="en-US" dirty="0">
                <a:solidFill>
                  <a:sysClr val="windowText" lastClr="000000"/>
                </a:solidFill>
              </a:rPr>
              <a:t>，以</a:t>
            </a:r>
            <a:r>
              <a:rPr lang="en-US" altLang="zh-CN" dirty="0">
                <a:solidFill>
                  <a:sysClr val="windowText" lastClr="000000"/>
                </a:solidFill>
              </a:rPr>
              <a:t>1/3</a:t>
            </a:r>
            <a:r>
              <a:rPr lang="zh-CN" altLang="en-US" dirty="0">
                <a:solidFill>
                  <a:sysClr val="windowText" lastClr="000000"/>
                </a:solidFill>
              </a:rPr>
              <a:t>分摊</a:t>
            </a:r>
            <a:endParaRPr lang="en-US" altLang="zh-CN" dirty="0">
              <a:solidFill>
                <a:sysClr val="windowText" lastClr="000000"/>
              </a:solidFill>
            </a:endParaRPr>
          </a:p>
          <a:p>
            <a:pPr algn="just"/>
            <a:r>
              <a:rPr lang="en-US" altLang="zh-CN" dirty="0">
                <a:solidFill>
                  <a:sysClr val="windowText" lastClr="000000"/>
                </a:solidFill>
              </a:rPr>
              <a:t>4</a:t>
            </a:r>
            <a:r>
              <a:rPr lang="zh-CN" altLang="en-US" dirty="0">
                <a:solidFill>
                  <a:sysClr val="windowText" lastClr="000000"/>
                </a:solidFill>
              </a:rPr>
              <a:t>，</a:t>
            </a:r>
            <a:r>
              <a:rPr lang="en-US" altLang="zh-CN" dirty="0">
                <a:solidFill>
                  <a:sysClr val="windowText" lastClr="000000"/>
                </a:solidFill>
              </a:rPr>
              <a:t>k</a:t>
            </a:r>
            <a:r>
              <a:rPr lang="zh-CN" altLang="en-US" dirty="0">
                <a:solidFill>
                  <a:sysClr val="windowText" lastClr="000000"/>
                </a:solidFill>
              </a:rPr>
              <a:t>的出度为</a:t>
            </a:r>
            <a:r>
              <a:rPr lang="en-US" altLang="zh-CN" dirty="0">
                <a:solidFill>
                  <a:sysClr val="windowText" lastClr="000000"/>
                </a:solidFill>
              </a:rPr>
              <a:t>4</a:t>
            </a:r>
            <a:r>
              <a:rPr lang="zh-CN" altLang="en-US" dirty="0">
                <a:solidFill>
                  <a:sysClr val="windowText" lastClr="000000"/>
                </a:solidFill>
              </a:rPr>
              <a:t>，以</a:t>
            </a:r>
            <a:r>
              <a:rPr lang="en-US" altLang="zh-CN" dirty="0">
                <a:solidFill>
                  <a:sysClr val="windowText" lastClr="000000"/>
                </a:solidFill>
              </a:rPr>
              <a:t>1/4</a:t>
            </a:r>
            <a:r>
              <a:rPr lang="zh-CN" altLang="en-US" dirty="0">
                <a:solidFill>
                  <a:sysClr val="windowText" lastClr="000000"/>
                </a:solidFill>
              </a:rPr>
              <a:t>分摊</a:t>
            </a:r>
          </a:p>
        </p:txBody>
      </p:sp>
      <p:sp>
        <p:nvSpPr>
          <p:cNvPr id="9" name="右箭头 8"/>
          <p:cNvSpPr/>
          <p:nvPr/>
        </p:nvSpPr>
        <p:spPr>
          <a:xfrm>
            <a:off x="5040630" y="4171950"/>
            <a:ext cx="731520" cy="506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7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定义有向图的邻接矩阵</a:t>
                </a:r>
                <a14:m>
                  <m:oMath xmlns:m="http://schemas.openxmlformats.org/officeDocument/2006/math">
                    <m:r>
                      <a:rPr lang="en-US" altLang="zh-CN" i="1" dirty="0">
                        <a:latin typeface="Cambria Math" charset="0"/>
                      </a:rPr>
                      <m:t>𝐴</m:t>
                    </m:r>
                    <m:r>
                      <a:rPr lang="en-US" altLang="zh-CN" i="1" dirty="0">
                        <a:latin typeface="Cambria Math" charset="0"/>
                      </a:rPr>
                      <m:t>=</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charset="0"/>
                              </a:rPr>
                              <m:t>𝐿</m:t>
                            </m:r>
                          </m:e>
                          <m:sub>
                            <m:r>
                              <a:rPr lang="en-US" altLang="zh-CN" i="1" dirty="0">
                                <a:latin typeface="Cambria Math" charset="0"/>
                              </a:rPr>
                              <m:t>𝑖𝑗</m:t>
                            </m:r>
                          </m:sub>
                        </m:sSub>
                      </m:e>
                    </m:d>
                  </m:oMath>
                </a14:m>
                <a:endParaRPr lang="en-US" altLang="zh-CN" dirty="0"/>
              </a:p>
              <a:p>
                <a:pPr lvl="1"/>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𝑖𝑗</m:t>
                        </m:r>
                      </m:sub>
                    </m:sSub>
                    <m:r>
                      <a:rPr lang="en-US" altLang="zh-CN" i="1">
                        <a:latin typeface="Cambria Math" charset="0"/>
                      </a:rPr>
                      <m:t>=1</m:t>
                    </m:r>
                  </m:oMath>
                </a14:m>
                <a:r>
                  <a:rPr lang="zh-CN" altLang="en-US" dirty="0"/>
                  <a:t>表示</a:t>
                </a:r>
                <a14:m>
                  <m:oMath xmlns:m="http://schemas.openxmlformats.org/officeDocument/2006/math">
                    <m:r>
                      <a:rPr lang="en-US" altLang="zh-CN" i="1" dirty="0">
                        <a:solidFill>
                          <a:srgbClr val="C00000"/>
                        </a:solidFill>
                        <a:latin typeface="Cambria Math" charset="0"/>
                      </a:rPr>
                      <m:t>𝑖</m:t>
                    </m:r>
                  </m:oMath>
                </a14:m>
                <a:r>
                  <a:rPr lang="zh-CN" altLang="en-US" dirty="0">
                    <a:solidFill>
                      <a:srgbClr val="C00000"/>
                    </a:solidFill>
                  </a:rPr>
                  <a:t>到</a:t>
                </a:r>
                <a14:m>
                  <m:oMath xmlns:m="http://schemas.openxmlformats.org/officeDocument/2006/math">
                    <m:r>
                      <a:rPr lang="en-US" altLang="zh-CN" i="1" dirty="0">
                        <a:solidFill>
                          <a:srgbClr val="C00000"/>
                        </a:solidFill>
                        <a:latin typeface="Cambria Math" charset="0"/>
                      </a:rPr>
                      <m:t>𝑗</m:t>
                    </m:r>
                  </m:oMath>
                </a14:m>
                <a:r>
                  <a:rPr lang="zh-CN" altLang="en-US" dirty="0">
                    <a:solidFill>
                      <a:srgbClr val="C00000"/>
                    </a:solidFill>
                  </a:rPr>
                  <a:t>有边</a:t>
                </a:r>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𝑖𝑗</m:t>
                        </m:r>
                      </m:sub>
                    </m:sSub>
                    <m:r>
                      <a:rPr lang="en-US" altLang="zh-CN" i="1">
                        <a:latin typeface="Cambria Math" charset="0"/>
                      </a:rPr>
                      <m:t>=0</m:t>
                    </m:r>
                  </m:oMath>
                </a14:m>
                <a:r>
                  <a:rPr lang="zh-CN" altLang="en-US" dirty="0"/>
                  <a:t>表示无边</a:t>
                </a:r>
                <a:endParaRPr lang="en-US" altLang="zh-CN" dirty="0"/>
              </a:p>
              <a:p>
                <a:pPr lvl="1"/>
                <a:r>
                  <a:rPr lang="zh-CN" altLang="en-US" dirty="0"/>
                  <a:t>以下图为例</a:t>
                </a:r>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5898484" y="2379993"/>
            <a:ext cx="1881302" cy="19443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1921709" y="3011924"/>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921709" y="3011924"/>
                <a:ext cx="2087046" cy="1112805"/>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662692" y="2731770"/>
            <a:ext cx="803910" cy="1516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From</a:t>
            </a:r>
          </a:p>
          <a:p>
            <a:pPr algn="ctr"/>
            <a:r>
              <a:rPr lang="en-US" altLang="zh-CN" dirty="0"/>
              <a:t>A</a:t>
            </a:r>
          </a:p>
          <a:p>
            <a:pPr algn="ctr"/>
            <a:r>
              <a:rPr lang="en-US" altLang="zh-CN" dirty="0"/>
              <a:t>B</a:t>
            </a:r>
          </a:p>
          <a:p>
            <a:pPr algn="ctr"/>
            <a:r>
              <a:rPr lang="en-US" altLang="zh-CN" dirty="0"/>
              <a:t>C</a:t>
            </a:r>
          </a:p>
          <a:p>
            <a:pPr algn="ctr"/>
            <a:r>
              <a:rPr lang="en-US" altLang="zh-CN" dirty="0"/>
              <a:t>D</a:t>
            </a:r>
            <a:endParaRPr lang="zh-CN" altLang="en-US" dirty="0"/>
          </a:p>
        </p:txBody>
      </p:sp>
      <p:sp>
        <p:nvSpPr>
          <p:cNvPr id="8" name="矩形 7"/>
          <p:cNvSpPr/>
          <p:nvPr/>
        </p:nvSpPr>
        <p:spPr>
          <a:xfrm>
            <a:off x="1867024" y="2537460"/>
            <a:ext cx="2529840" cy="388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      A      B      C      D</a:t>
            </a:r>
            <a:endParaRPr lang="zh-CN" altLang="en-US" dirty="0"/>
          </a:p>
        </p:txBody>
      </p:sp>
    </p:spTree>
    <p:extLst>
      <p:ext uri="{BB962C8B-B14F-4D97-AF65-F5344CB8AC3E}">
        <p14:creationId xmlns:p14="http://schemas.microsoft.com/office/powerpoint/2010/main" val="147407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定义每个节点的出度为</a:t>
                </a:r>
                <a14:m>
                  <m:oMath xmlns:m="http://schemas.openxmlformats.org/officeDocument/2006/math">
                    <m:r>
                      <a:rPr lang="en-US" altLang="zh-CN" i="1" dirty="0">
                        <a:latin typeface="Cambria Math" charset="0"/>
                      </a:rPr>
                      <m:t>𝑚</m:t>
                    </m:r>
                    <m:r>
                      <a:rPr lang="en-US" altLang="zh-CN" i="1" baseline="-25000" dirty="0">
                        <a:latin typeface="Cambria Math" charset="0"/>
                      </a:rPr>
                      <m:t>𝑖</m:t>
                    </m:r>
                  </m:oMath>
                </a14:m>
                <a:r>
                  <a:rPr lang="zh-CN" altLang="en-US" dirty="0"/>
                  <a:t>，则有</a:t>
                </a:r>
                <a:endParaRPr lang="en-US" altLang="zh-CN" dirty="0"/>
              </a:p>
              <a:p>
                <a:pPr lvl="1"/>
                <a:endParaRPr lang="en-US" altLang="zh-CN" dirty="0"/>
              </a:p>
              <a:p>
                <a:pPr lvl="1"/>
                <a:endParaRPr lang="en-US" altLang="zh-CN" dirty="0"/>
              </a:p>
              <a:p>
                <a:pPr lvl="1"/>
                <a:r>
                  <a:rPr lang="zh-CN" altLang="en-US" dirty="0"/>
                  <a:t>构造</a:t>
                </a:r>
                <a:r>
                  <a:rPr lang="en-US" altLang="zh-CN" dirty="0"/>
                  <a:t>M</a:t>
                </a:r>
                <a:r>
                  <a:rPr lang="zh-CN" altLang="en-US" dirty="0"/>
                  <a:t>矩阵如下</a:t>
                </a:r>
                <a:endParaRPr lang="en-US" altLang="zh-CN" dirty="0"/>
              </a:p>
              <a:p>
                <a:pPr lvl="1"/>
                <a:r>
                  <a:rPr lang="zh-CN" altLang="en-US" dirty="0"/>
                  <a:t>对角线上的元素的值为</a:t>
                </a:r>
                <a:endParaRPr lang="en-US" altLang="zh-CN" dirty="0"/>
              </a:p>
              <a:p>
                <a:pPr lvl="2"/>
                <a:r>
                  <a:rPr lang="en-US" altLang="zh-CN" dirty="0"/>
                  <a:t>A</a:t>
                </a:r>
                <a:r>
                  <a:rPr lang="zh-CN" altLang="en-US" dirty="0"/>
                  <a:t>的某一行的</a:t>
                </a:r>
                <a:r>
                  <a:rPr lang="en-US" altLang="zh-CN" dirty="0"/>
                  <a:t>1</a:t>
                </a:r>
                <a:r>
                  <a:rPr lang="zh-CN" altLang="en-US" dirty="0"/>
                  <a:t>的</a:t>
                </a:r>
                <a:r>
                  <a:rPr lang="en-US" altLang="zh-CN" dirty="0"/>
                  <a:t>sum</a:t>
                </a:r>
                <a:r>
                  <a:rPr lang="zh-CN" altLang="en-US" dirty="0"/>
                  <a:t>，即某个节点的出度</a:t>
                </a:r>
                <a:endParaRPr lang="en-US" altLang="zh-CN" dirty="0"/>
              </a:p>
              <a:p>
                <a:pPr lvl="1"/>
                <a:endParaRPr lang="en-US" altLang="zh-CN" baseline="-25000"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501768" y="1809509"/>
            <a:ext cx="1881302" cy="194435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849569" y="3371065"/>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849569" y="3371065"/>
                <a:ext cx="2087046" cy="11128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65337" y="3375410"/>
                <a:ext cx="2019079" cy="1112805"/>
              </a:xfrm>
              <a:prstGeom prst="rect">
                <a:avLst/>
              </a:prstGeom>
            </p:spPr>
            <p:txBody>
              <a:bodyPr wrap="none">
                <a:spAutoFit/>
              </a:bodyPr>
              <a:lstStyle/>
              <a:p>
                <a:r>
                  <a:rPr lang="en-US" altLang="zh-CN" dirty="0"/>
                  <a:t>M</a:t>
                </a:r>
                <a14:m>
                  <m:oMath xmlns:m="http://schemas.openxmlformats.org/officeDocument/2006/math">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b="0" i="1" dirty="0" smtClean="0">
                                  <a:latin typeface="Cambria Math" panose="02040503050406030204" pitchFamily="18" charset="0"/>
                                </a:rPr>
                                <m:t>2</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mr>
                        </m:m>
                      </m:e>
                    </m:d>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265337" y="3375410"/>
                <a:ext cx="2019079" cy="1112805"/>
              </a:xfrm>
              <a:prstGeom prst="rect">
                <a:avLst/>
              </a:prstGeom>
              <a:blipFill>
                <a:blip r:embed="rId5"/>
                <a:stretch>
                  <a:fillRect l="-27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p:nvPr/>
            </p:nvSpPr>
            <p:spPr>
              <a:xfrm>
                <a:off x="1503756" y="1521738"/>
                <a:ext cx="1547860" cy="575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𝑚</m:t>
                          </m:r>
                        </m:e>
                        <m:sub>
                          <m:r>
                            <a:rPr lang="en-US" altLang="zh-CN" b="0" i="1" smtClean="0">
                              <a:latin typeface="Cambria Math" charset="0"/>
                            </a:rPr>
                            <m:t>𝑖</m:t>
                          </m:r>
                        </m:sub>
                      </m:sSub>
                      <m:r>
                        <a:rPr lang="en-US" altLang="zh-CN" b="0" i="1" smtClean="0">
                          <a:latin typeface="Cambria Math" charset="0"/>
                        </a:rPr>
                        <m:t>=</m:t>
                      </m:r>
                      <m:nary>
                        <m:naryPr>
                          <m:chr m:val="∑"/>
                          <m:limLoc m:val="subSup"/>
                          <m:ctrlPr>
                            <a:rPr lang="is-IS" altLang="zh-CN" b="0" i="1" smtClean="0">
                              <a:latin typeface="Cambria Math" panose="02040503050406030204" pitchFamily="18" charset="0"/>
                            </a:rPr>
                          </m:ctrlPr>
                        </m:naryPr>
                        <m:sub>
                          <m:r>
                            <m:rPr>
                              <m:brk m:alnAt="25"/>
                            </m:rPr>
                            <a:rPr lang="en-US" altLang="zh-CN" b="0" i="1" smtClean="0">
                              <a:latin typeface="Cambria Math" charset="0"/>
                            </a:rPr>
                            <m:t>𝑗</m:t>
                          </m:r>
                          <m:r>
                            <a:rPr lang="en-US" altLang="zh-CN" b="0" i="1" smtClean="0">
                              <a:latin typeface="Cambria Math" charset="0"/>
                            </a:rPr>
                            <m:t>=1</m:t>
                          </m:r>
                        </m:sub>
                        <m:sup>
                          <m:r>
                            <a:rPr lang="en-US" altLang="zh-CN" b="0" i="1" smtClean="0">
                              <a:latin typeface="Cambria Math" charset="0"/>
                            </a:rPr>
                            <m:t>𝑛</m:t>
                          </m:r>
                        </m:sup>
                        <m:e>
                          <m:sSub>
                            <m:sSubPr>
                              <m:ctrlPr>
                                <a:rPr lang="en-US" altLang="zh-CN" b="0" i="1" smtClean="0">
                                  <a:latin typeface="Cambria Math" panose="02040503050406030204" pitchFamily="18" charset="0"/>
                                </a:rPr>
                              </m:ctrlPr>
                            </m:sSubPr>
                            <m:e>
                              <m:r>
                                <a:rPr lang="en-US" altLang="zh-CN" b="0" i="1" smtClean="0">
                                  <a:latin typeface="Cambria Math" charset="0"/>
                                </a:rPr>
                                <m:t>𝐿</m:t>
                              </m:r>
                            </m:e>
                            <m:sub>
                              <m:r>
                                <a:rPr lang="en-US" altLang="zh-CN" b="0" i="1" smtClean="0">
                                  <a:latin typeface="Cambria Math" charset="0"/>
                                </a:rPr>
                                <m:t>𝑖𝑗</m:t>
                              </m:r>
                            </m:sub>
                          </m:sSub>
                        </m:e>
                      </m:nary>
                    </m:oMath>
                  </m:oMathPara>
                </a14:m>
                <a:endParaRPr lang="en-US" dirty="0"/>
              </a:p>
            </p:txBody>
          </p:sp>
        </mc:Choice>
        <mc:Fallback xmlns="">
          <p:sp>
            <p:nvSpPr>
              <p:cNvPr id="10" name="TextBox 3"/>
              <p:cNvSpPr txBox="1">
                <a:spLocks noRot="1" noChangeAspect="1" noMove="1" noResize="1" noEditPoints="1" noAdjustHandles="1" noChangeArrowheads="1" noChangeShapeType="1" noTextEdit="1"/>
              </p:cNvSpPr>
              <p:nvPr/>
            </p:nvSpPr>
            <p:spPr>
              <a:xfrm>
                <a:off x="1503756" y="1521738"/>
                <a:ext cx="1547860" cy="575542"/>
              </a:xfrm>
              <a:prstGeom prst="rect">
                <a:avLst/>
              </a:prstGeom>
              <a:blipFill>
                <a:blip r:embed="rId6"/>
                <a:stretch>
                  <a:fillRect/>
                </a:stretch>
              </a:blipFill>
            </p:spPr>
            <p:txBody>
              <a:bodyPr/>
              <a:lstStyle/>
              <a:p>
                <a:r>
                  <a:rPr lang="zh-CN" altLang="en-US">
                    <a:noFill/>
                  </a:rPr>
                  <a:t> </a:t>
                </a:r>
              </a:p>
            </p:txBody>
          </p:sp>
        </mc:Fallback>
      </mc:AlternateContent>
      <p:sp>
        <p:nvSpPr>
          <p:cNvPr id="12" name="矩形 11"/>
          <p:cNvSpPr/>
          <p:nvPr/>
        </p:nvSpPr>
        <p:spPr>
          <a:xfrm>
            <a:off x="501003" y="3398520"/>
            <a:ext cx="80391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p>
          <a:p>
            <a:pPr algn="ctr"/>
            <a:r>
              <a:rPr lang="en-US" altLang="zh-CN" dirty="0"/>
              <a:t>B</a:t>
            </a:r>
          </a:p>
          <a:p>
            <a:pPr algn="ctr"/>
            <a:r>
              <a:rPr lang="en-US" altLang="zh-CN" dirty="0"/>
              <a:t>C</a:t>
            </a:r>
          </a:p>
          <a:p>
            <a:pPr algn="ctr"/>
            <a:r>
              <a:rPr lang="en-US" altLang="zh-CN" dirty="0"/>
              <a:t>D</a:t>
            </a:r>
            <a:endParaRPr lang="zh-CN" altLang="en-US" dirty="0"/>
          </a:p>
        </p:txBody>
      </p:sp>
    </p:spTree>
    <p:extLst>
      <p:ext uri="{BB962C8B-B14F-4D97-AF65-F5344CB8AC3E}">
        <p14:creationId xmlns:p14="http://schemas.microsoft.com/office/powerpoint/2010/main" val="4171773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a:t>Page rank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如何用数学表达上述想法</a:t>
                </a:r>
                <a:endParaRPr lang="en-US" altLang="zh-CN" dirty="0"/>
              </a:p>
              <a:p>
                <a:pPr lvl="1"/>
                <a:r>
                  <a:rPr lang="zh-CN" altLang="en-US" dirty="0"/>
                  <a:t>计算</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𝑀</m:t>
                        </m:r>
                      </m:e>
                      <m:sup>
                        <m:r>
                          <a:rPr lang="en-US" altLang="zh-CN" b="0" i="1" dirty="0" smtClean="0">
                            <a:latin typeface="Cambria Math" panose="02040503050406030204" pitchFamily="18" charset="0"/>
                          </a:rPr>
                          <m:t>−1</m:t>
                        </m:r>
                      </m:sup>
                    </m:sSup>
                    <m:r>
                      <a:rPr lang="en-US" altLang="zh-CN" i="1" dirty="0" smtClean="0">
                        <a:latin typeface="Cambria Math" charset="0"/>
                      </a:rPr>
                      <m:t>𝐴</m:t>
                    </m:r>
                  </m:oMath>
                </a14:m>
                <a:endParaRPr lang="en-US" altLang="zh-CN" dirty="0"/>
              </a:p>
              <a:p>
                <a:pPr lvl="1"/>
                <a:endParaRPr lang="en-US" altLang="zh-CN" baseline="-25000"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r="50136"/>
          <a:stretch/>
        </p:blipFill>
        <p:spPr>
          <a:xfrm>
            <a:off x="6194212" y="878696"/>
            <a:ext cx="1881302" cy="194435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250449" y="1850875"/>
                <a:ext cx="2087046"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rPr>
                        <m:t>𝐴</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1</m:t>
                                </m:r>
                              </m:e>
                            </m:m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
                        </m:e>
                      </m: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250449" y="1850875"/>
                <a:ext cx="2087046" cy="11128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66217" y="1855220"/>
                <a:ext cx="2019079" cy="1112805"/>
              </a:xfrm>
              <a:prstGeom prst="rect">
                <a:avLst/>
              </a:prstGeom>
            </p:spPr>
            <p:txBody>
              <a:bodyPr wrap="none">
                <a:spAutoFit/>
              </a:bodyPr>
              <a:lstStyle/>
              <a:p>
                <a:r>
                  <a:rPr lang="en-US" altLang="zh-CN" dirty="0"/>
                  <a:t>M</a:t>
                </a:r>
                <a14:m>
                  <m:oMath xmlns:m="http://schemas.openxmlformats.org/officeDocument/2006/math">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b="0" i="1" dirty="0" smtClean="0">
                                  <a:latin typeface="Cambria Math" panose="02040503050406030204" pitchFamily="18" charset="0"/>
                                </a:rPr>
                                <m:t>2</m:t>
                              </m:r>
                            </m:e>
                            <m:e>
                              <m:r>
                                <a:rPr lang="en-US" altLang="zh-CN" b="0" i="1" dirty="0" smtClean="0">
                                  <a:latin typeface="Cambria Math" panose="02040503050406030204" pitchFamily="18" charset="0"/>
                                </a:rPr>
                                <m:t>0</m:t>
                              </m:r>
                            </m:e>
                            <m:e>
                              <m:r>
                                <a:rPr lang="en-US" altLang="zh-CN" b="0" i="1" dirty="0" smtClean="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e>
                              <m:r>
                                <a:rPr lang="en-US" altLang="zh-CN" b="0" i="1" dirty="0" smtClean="0">
                                  <a:latin typeface="Cambria Math" panose="02040503050406030204" pitchFamily="18" charset="0"/>
                                </a:rPr>
                                <m:t>0</m:t>
                              </m:r>
                            </m:e>
                          </m:mr>
                          <m:mr>
                            <m:e>
                              <m:r>
                                <a:rPr lang="en-US" altLang="zh-CN" b="0" i="1" dirty="0" smtClean="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b="0" i="1" dirty="0" smtClean="0">
                                  <a:latin typeface="Cambria Math" panose="02040503050406030204" pitchFamily="18" charset="0"/>
                                </a:rPr>
                                <m:t>1</m:t>
                              </m:r>
                            </m:e>
                          </m:mr>
                        </m:m>
                      </m:e>
                    </m:d>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66217" y="1855220"/>
                <a:ext cx="2019079" cy="1112805"/>
              </a:xfrm>
              <a:prstGeom prst="rect">
                <a:avLst/>
              </a:prstGeom>
              <a:blipFill>
                <a:blip r:embed="rId5"/>
                <a:stretch>
                  <a:fillRect l="-2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5298" y="3176525"/>
                <a:ext cx="5848717" cy="1493294"/>
              </a:xfrm>
              <a:prstGeom prst="rect">
                <a:avLst/>
              </a:prstGeom>
            </p:spPr>
            <p:txBody>
              <a:bodyPr wrap="none">
                <a:spAutoFit/>
              </a:bodyPr>
              <a:lstStyle/>
              <a:p>
                <a:pPr lvl="1"/>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𝑀</m:t>
                        </m:r>
                      </m:e>
                      <m:sup>
                        <m:r>
                          <a:rPr lang="en-US" altLang="zh-CN" i="1" dirty="0">
                            <a:latin typeface="Cambria Math" panose="02040503050406030204" pitchFamily="18" charset="0"/>
                          </a:rPr>
                          <m:t>−1</m:t>
                        </m:r>
                      </m:sup>
                    </m:sSup>
                    <m:r>
                      <a:rPr lang="en-US" altLang="zh-CN" i="1" dirty="0">
                        <a:latin typeface="Cambria Math" charset="0"/>
                      </a:rPr>
                      <m:t>𝐴</m:t>
                    </m:r>
                    <m:r>
                      <a:rPr lang="en-US" altLang="zh-CN" b="0" i="1" dirty="0" smtClean="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2</m:t>
                                  </m:r>
                                </m:den>
                              </m:f>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
                      </m:e>
                    </m:d>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r>
                  <a:rPr lang="en-US" altLang="zh-CN" dirty="0"/>
                  <a:t>=</a:t>
                </a:r>
                <a14:m>
                  <m:oMath xmlns:m="http://schemas.openxmlformats.org/officeDocument/2006/math">
                    <m:d>
                      <m:dPr>
                        <m:begChr m:val="["/>
                        <m:endChr m:val="]"/>
                        <m:ctrlPr>
                          <a:rPr lang="en-US" altLang="zh-CN" i="1" dirty="0">
                            <a:latin typeface="Cambria Math" panose="02040503050406030204" pitchFamily="18" charset="0"/>
                          </a:rPr>
                        </m:ctrlPr>
                      </m:dPr>
                      <m:e>
                        <m:m>
                          <m:mPr>
                            <m:mcs>
                              <m:mc>
                                <m:mcPr>
                                  <m:count m:val="4"/>
                                  <m:mcJc m:val="center"/>
                                </m:mcPr>
                              </m:mc>
                            </m:mcs>
                            <m:ctrlPr>
                              <a:rPr lang="en-US" altLang="zh-CN" i="1" dirty="0">
                                <a:latin typeface="Cambria Math" panose="02040503050406030204" pitchFamily="18" charset="0"/>
                              </a:rPr>
                            </m:ctrlPr>
                          </m:mPr>
                          <m:mr>
                            <m:e>
                              <m:r>
                                <m:rPr>
                                  <m:brk m:alnAt="7"/>
                                </m:rPr>
                                <a:rPr lang="en-US" altLang="zh-CN" i="1" dirty="0">
                                  <a:latin typeface="Cambria Math" panose="02040503050406030204" pitchFamily="18" charset="0"/>
                                </a:rPr>
                                <m:t>0</m:t>
                              </m:r>
                            </m:e>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den>
                              </m:f>
                            </m:e>
                          </m:mr>
                          <m:mr>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1</m:t>
                              </m:r>
                            </m:e>
                          </m:mr>
                          <m:mr>
                            <m:e>
                              <m:r>
                                <a:rPr lang="en-US" altLang="zh-CN" i="1" dirty="0">
                                  <a:latin typeface="Cambria Math" panose="02040503050406030204" pitchFamily="18" charset="0"/>
                                </a:rPr>
                                <m:t>1</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e>
                              <m:r>
                                <a:rPr lang="en-US" altLang="zh-CN" i="1" dirty="0">
                                  <a:latin typeface="Cambria Math" panose="02040503050406030204" pitchFamily="18" charset="0"/>
                                </a:rPr>
                                <m:t>0</m:t>
                              </m:r>
                            </m:e>
                          </m:mr>
                        </m:m>
                      </m:e>
                    </m:d>
                  </m:oMath>
                </a14:m>
                <a:endParaRPr lang="zh-CN" altLang="en-US" dirty="0"/>
              </a:p>
              <a:p>
                <a:pPr lvl="1"/>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205298" y="3176525"/>
                <a:ext cx="5848717" cy="1493294"/>
              </a:xfrm>
              <a:prstGeom prst="rect">
                <a:avLst/>
              </a:prstGeom>
              <a:blipFill>
                <a:blip r:embed="rId6"/>
                <a:stretch>
                  <a:fillRect/>
                </a:stretch>
              </a:blipFill>
            </p:spPr>
            <p:txBody>
              <a:bodyPr/>
              <a:lstStyle/>
              <a:p>
                <a:r>
                  <a:rPr lang="zh-CN" altLang="en-US">
                    <a:noFill/>
                  </a:rPr>
                  <a:t> </a:t>
                </a:r>
              </a:p>
            </p:txBody>
          </p:sp>
        </mc:Fallback>
      </mc:AlternateContent>
      <p:sp>
        <p:nvSpPr>
          <p:cNvPr id="8" name="圆角矩形 7"/>
          <p:cNvSpPr/>
          <p:nvPr/>
        </p:nvSpPr>
        <p:spPr>
          <a:xfrm>
            <a:off x="4057650" y="3501390"/>
            <a:ext cx="1558290" cy="4217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076140" y="2882599"/>
            <a:ext cx="2511599" cy="102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500" dirty="0"/>
              <a:t>B</a:t>
            </a:r>
            <a:r>
              <a:rPr lang="zh-CN" altLang="en-US" sz="1500" dirty="0"/>
              <a:t>的出度为</a:t>
            </a:r>
            <a:r>
              <a:rPr lang="en-US" altLang="zh-CN" sz="1500" dirty="0"/>
              <a:t>2</a:t>
            </a:r>
            <a:r>
              <a:rPr lang="zh-CN" altLang="en-US" sz="1500" dirty="0"/>
              <a:t>，它的重要性按照</a:t>
            </a:r>
            <a:r>
              <a:rPr lang="en-US" altLang="zh-CN" sz="1500" dirty="0"/>
              <a:t>1/2</a:t>
            </a:r>
            <a:r>
              <a:rPr lang="zh-CN" altLang="en-US" sz="1500" dirty="0"/>
              <a:t>进行分摊，如何分摊看后文</a:t>
            </a:r>
          </a:p>
        </p:txBody>
      </p:sp>
      <p:sp>
        <p:nvSpPr>
          <p:cNvPr id="13" name="圆角矩形 12"/>
          <p:cNvSpPr/>
          <p:nvPr/>
        </p:nvSpPr>
        <p:spPr>
          <a:xfrm>
            <a:off x="4057650" y="4136824"/>
            <a:ext cx="1558290" cy="4217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107430" y="4026614"/>
            <a:ext cx="2480310" cy="673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500" dirty="0"/>
              <a:t>D</a:t>
            </a:r>
            <a:r>
              <a:rPr lang="zh-CN" altLang="en-US" sz="1500" dirty="0"/>
              <a:t>的出度为</a:t>
            </a:r>
            <a:r>
              <a:rPr lang="en-US" altLang="zh-CN" sz="1500" dirty="0"/>
              <a:t>1</a:t>
            </a:r>
            <a:r>
              <a:rPr lang="zh-CN" altLang="en-US" sz="1500" dirty="0"/>
              <a:t>，它的重要性按照</a:t>
            </a:r>
            <a:r>
              <a:rPr lang="en-US" altLang="zh-CN" sz="1500" dirty="0"/>
              <a:t>1/1</a:t>
            </a:r>
            <a:r>
              <a:rPr lang="zh-CN" altLang="en-US" sz="1500" dirty="0"/>
              <a:t>进行分摊</a:t>
            </a:r>
            <a:r>
              <a:rPr lang="en-US" altLang="zh-CN" sz="1500" dirty="0"/>
              <a:t>…</a:t>
            </a:r>
            <a:endParaRPr lang="zh-CN" altLang="en-US" sz="1500" dirty="0"/>
          </a:p>
        </p:txBody>
      </p:sp>
    </p:spTree>
    <p:extLst>
      <p:ext uri="{BB962C8B-B14F-4D97-AF65-F5344CB8AC3E}">
        <p14:creationId xmlns:p14="http://schemas.microsoft.com/office/powerpoint/2010/main" val="638883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7048</TotalTime>
  <Words>4122</Words>
  <Application>Microsoft Office PowerPoint</Application>
  <PresentationFormat>全屏显示(16:9)</PresentationFormat>
  <Paragraphs>591</Paragraphs>
  <Slides>60</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CMSS10</vt:lpstr>
      <vt:lpstr>STKaiti</vt:lpstr>
      <vt:lpstr>宋体</vt:lpstr>
      <vt:lpstr>Microsoft YaHei</vt:lpstr>
      <vt:lpstr>Microsoft YaHei</vt:lpstr>
      <vt:lpstr>Arial</vt:lpstr>
      <vt:lpstr>Calibri</vt:lpstr>
      <vt:lpstr>Cambria Math</vt:lpstr>
      <vt:lpstr>Mangal</vt:lpstr>
      <vt:lpstr>Times New Roman</vt:lpstr>
      <vt:lpstr>Wingdings</vt:lpstr>
      <vt:lpstr>清风素材 https://12sc.taobao.com/</vt:lpstr>
      <vt:lpstr>PowerPoint 演示文稿</vt:lpstr>
      <vt:lpstr>Page rank</vt:lpstr>
      <vt:lpstr>PowerPoint 演示文稿</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练习题</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lpstr>Page rank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覃 雄派</cp:lastModifiedBy>
  <cp:revision>405</cp:revision>
  <cp:lastPrinted>2020-03-27T09:34:47Z</cp:lastPrinted>
  <dcterms:created xsi:type="dcterms:W3CDTF">2015-01-23T04:02:45Z</dcterms:created>
  <dcterms:modified xsi:type="dcterms:W3CDTF">2022-02-13T08:21:43Z</dcterms:modified>
  <cp:category/>
  <cp:contentStatus>12sc.taobao.com</cp:contentStatus>
</cp:coreProperties>
</file>